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Thin"/>
      <p:regular r:id="rId49"/>
      <p:bold r:id="rId50"/>
      <p:italic r:id="rId51"/>
      <p:boldItalic r:id="rId52"/>
    </p:embeddedFont>
    <p:embeddedFont>
      <p:font typeface="Roboto Medium"/>
      <p:regular r:id="rId53"/>
      <p:bold r:id="rId54"/>
      <p:italic r:id="rId55"/>
      <p:boldItalic r:id="rId56"/>
    </p:embeddedFont>
    <p:embeddedFont>
      <p:font typeface="Roboto"/>
      <p:regular r:id="rId57"/>
      <p:bold r:id="rId58"/>
      <p:italic r:id="rId59"/>
      <p:boldItalic r:id="rId60"/>
    </p:embeddedFont>
    <p:embeddedFont>
      <p:font typeface="Roboto Light"/>
      <p:regular r:id="rId61"/>
      <p:bold r:id="rId62"/>
      <p:italic r:id="rId63"/>
      <p:boldItalic r:id="rId64"/>
    </p:embeddedFont>
    <p:embeddedFont>
      <p:font typeface="Roboto Mon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Thin-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Light-bold.fntdata"/><Relationship Id="rId61" Type="http://schemas.openxmlformats.org/officeDocument/2006/relationships/font" Target="fonts/RobotoLight-regular.fntdata"/><Relationship Id="rId20" Type="http://schemas.openxmlformats.org/officeDocument/2006/relationships/slide" Target="slides/slide15.xml"/><Relationship Id="rId64" Type="http://schemas.openxmlformats.org/officeDocument/2006/relationships/font" Target="fonts/RobotoLight-boldItalic.fntdata"/><Relationship Id="rId63" Type="http://schemas.openxmlformats.org/officeDocument/2006/relationships/font" Target="fonts/RobotoLight-italic.fntdata"/><Relationship Id="rId22" Type="http://schemas.openxmlformats.org/officeDocument/2006/relationships/slide" Target="slides/slide17.xml"/><Relationship Id="rId66" Type="http://schemas.openxmlformats.org/officeDocument/2006/relationships/font" Target="fonts/RobotoMono-bold.fntdata"/><Relationship Id="rId21" Type="http://schemas.openxmlformats.org/officeDocument/2006/relationships/slide" Target="slides/slide16.xml"/><Relationship Id="rId65" Type="http://schemas.openxmlformats.org/officeDocument/2006/relationships/font" Target="fonts/RobotoMono-regular.fntdata"/><Relationship Id="rId24" Type="http://schemas.openxmlformats.org/officeDocument/2006/relationships/slide" Target="slides/slide19.xml"/><Relationship Id="rId68" Type="http://schemas.openxmlformats.org/officeDocument/2006/relationships/font" Target="fonts/RobotoMono-boldItalic.fntdata"/><Relationship Id="rId23" Type="http://schemas.openxmlformats.org/officeDocument/2006/relationships/slide" Target="slides/slide18.xml"/><Relationship Id="rId67" Type="http://schemas.openxmlformats.org/officeDocument/2006/relationships/font" Target="fonts/RobotoMono-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Medium-regular.fntdata"/><Relationship Id="rId52" Type="http://schemas.openxmlformats.org/officeDocument/2006/relationships/font" Target="fonts/RobotoThin-boldItalic.fntdata"/><Relationship Id="rId11" Type="http://schemas.openxmlformats.org/officeDocument/2006/relationships/slide" Target="slides/slide6.xml"/><Relationship Id="rId55" Type="http://schemas.openxmlformats.org/officeDocument/2006/relationships/font" Target="fonts/RobotoMedium-italic.fntdata"/><Relationship Id="rId10" Type="http://schemas.openxmlformats.org/officeDocument/2006/relationships/slide" Target="slides/slide5.xml"/><Relationship Id="rId54" Type="http://schemas.openxmlformats.org/officeDocument/2006/relationships/font" Target="fonts/RobotoMedium-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RobotoMedium-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rhuettldesig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kishan_desig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pencervpowel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versus-neon-sign-neon-symbol-icon-logo-design-template-confrontation-light-banner-bright-night-advertising-vector-illustration/202154008?prev_url=detai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Google Shape;2116;g75dc75a4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75dc75a4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Ryan Huettl</a:t>
            </a:r>
            <a:endParaRPr i="1" sz="10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5" name="Shape 2125"/>
        <p:cNvGrpSpPr/>
        <p:nvPr/>
      </p:nvGrpSpPr>
      <p:grpSpPr>
        <a:xfrm>
          <a:off x="0" y="0"/>
          <a:ext cx="0" cy="0"/>
          <a:chOff x="0" y="0"/>
          <a:chExt cx="0" cy="0"/>
        </a:xfrm>
      </p:grpSpPr>
      <p:sp>
        <p:nvSpPr>
          <p:cNvPr id="2126" name="Google Shape;2126;g75dc75a4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75dc75a4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Kishan Vagale</a:t>
            </a:r>
            <a:endParaRPr i="1" sz="10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g75dc75a42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75dc75a42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Spencer Powell</a:t>
            </a:r>
            <a:endParaRPr i="1"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5" name="Shape 2145"/>
        <p:cNvGrpSpPr/>
        <p:nvPr/>
      </p:nvGrpSpPr>
      <p:grpSpPr>
        <a:xfrm>
          <a:off x="0" y="0"/>
          <a:ext cx="0" cy="0"/>
          <a:chOff x="0" y="0"/>
          <a:chExt cx="0" cy="0"/>
        </a:xfrm>
      </p:grpSpPr>
      <p:sp>
        <p:nvSpPr>
          <p:cNvPr id="2146" name="Google Shape;2146;g6c350e3cf5_0_2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6c350e3cf5_0_2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Google Shape;2186;g59d63fdb6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59d63fdb6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6c350e3cf5_0_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6c350e3cf5_0_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Google Shape;2210;g6c350e3cf5_0_2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6c350e3cf5_0_2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g6c350e3cf5_0_2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6c350e3cf5_0_2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0" name="Shape 2230"/>
        <p:cNvGrpSpPr/>
        <p:nvPr/>
      </p:nvGrpSpPr>
      <p:grpSpPr>
        <a:xfrm>
          <a:off x="0" y="0"/>
          <a:ext cx="0" cy="0"/>
          <a:chOff x="0" y="0"/>
          <a:chExt cx="0" cy="0"/>
        </a:xfrm>
      </p:grpSpPr>
      <p:sp>
        <p:nvSpPr>
          <p:cNvPr id="2231" name="Google Shape;2231;g4d29846fc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4d29846fc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7" name="Shape 2237"/>
        <p:cNvGrpSpPr/>
        <p:nvPr/>
      </p:nvGrpSpPr>
      <p:grpSpPr>
        <a:xfrm>
          <a:off x="0" y="0"/>
          <a:ext cx="0" cy="0"/>
          <a:chOff x="0" y="0"/>
          <a:chExt cx="0" cy="0"/>
        </a:xfrm>
      </p:grpSpPr>
      <p:sp>
        <p:nvSpPr>
          <p:cNvPr id="2238" name="Google Shape;2238;g4d29846fc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4d29846f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6de1852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6de1852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3" name="Shape 2243"/>
        <p:cNvGrpSpPr/>
        <p:nvPr/>
      </p:nvGrpSpPr>
      <p:grpSpPr>
        <a:xfrm>
          <a:off x="0" y="0"/>
          <a:ext cx="0" cy="0"/>
          <a:chOff x="0" y="0"/>
          <a:chExt cx="0" cy="0"/>
        </a:xfrm>
      </p:grpSpPr>
      <p:sp>
        <p:nvSpPr>
          <p:cNvPr id="2244" name="Google Shape;2244;g59d63fdb6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59d63fdb6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0" name="Shape 2250"/>
        <p:cNvGrpSpPr/>
        <p:nvPr/>
      </p:nvGrpSpPr>
      <p:grpSpPr>
        <a:xfrm>
          <a:off x="0" y="0"/>
          <a:ext cx="0" cy="0"/>
          <a:chOff x="0" y="0"/>
          <a:chExt cx="0" cy="0"/>
        </a:xfrm>
      </p:grpSpPr>
      <p:sp>
        <p:nvSpPr>
          <p:cNvPr id="2251" name="Google Shape;2251;g59d63fdb6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59d63fdb6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shutterstock_1007349100</a:t>
            </a:r>
            <a:endParaRPr i="1" sz="10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3" name="Shape 2263"/>
        <p:cNvGrpSpPr/>
        <p:nvPr/>
      </p:nvGrpSpPr>
      <p:grpSpPr>
        <a:xfrm>
          <a:off x="0" y="0"/>
          <a:ext cx="0" cy="0"/>
          <a:chOff x="0" y="0"/>
          <a:chExt cx="0" cy="0"/>
        </a:xfrm>
      </p:grpSpPr>
      <p:sp>
        <p:nvSpPr>
          <p:cNvPr id="2264" name="Google Shape;2264;g75dc75a42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75dc75a42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a:t>
            </a:r>
            <a:r>
              <a:rPr i="1" lang="en" sz="1000">
                <a:solidFill>
                  <a:schemeClr val="dk1"/>
                </a:solidFill>
                <a:uFill>
                  <a:noFill/>
                </a:uFill>
                <a:latin typeface="Roboto"/>
                <a:ea typeface="Roboto"/>
                <a:cs typeface="Roboto"/>
                <a:sym typeface="Roboto"/>
                <a:hlinkClick r:id="rId2"/>
              </a:rPr>
              <a:t>202154008</a:t>
            </a:r>
            <a:endParaRPr i="1" sz="10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g59d63fdb6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59d63fdb6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6c350e3cf5_0_2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6c350e3cf5_0_2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sources: shutterstock_683984128 (bakery); shutterstock_1259409754 (bank)</a:t>
            </a:r>
            <a:endParaRPr i="1"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75dc75a4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75dc75a4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g75dc75a42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75dc75a42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3" name="Shape 2323"/>
        <p:cNvGrpSpPr/>
        <p:nvPr/>
      </p:nvGrpSpPr>
      <p:grpSpPr>
        <a:xfrm>
          <a:off x="0" y="0"/>
          <a:ext cx="0" cy="0"/>
          <a:chOff x="0" y="0"/>
          <a:chExt cx="0" cy="0"/>
        </a:xfrm>
      </p:grpSpPr>
      <p:sp>
        <p:nvSpPr>
          <p:cNvPr id="2324" name="Google Shape;2324;g6c350e3cf5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6c350e3cf5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2" name="Shape 2342"/>
        <p:cNvGrpSpPr/>
        <p:nvPr/>
      </p:nvGrpSpPr>
      <p:grpSpPr>
        <a:xfrm>
          <a:off x="0" y="0"/>
          <a:ext cx="0" cy="0"/>
          <a:chOff x="0" y="0"/>
          <a:chExt cx="0" cy="0"/>
        </a:xfrm>
      </p:grpSpPr>
      <p:sp>
        <p:nvSpPr>
          <p:cNvPr id="2343" name="Google Shape;2343;g6c350e3cf5_0_2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6c350e3cf5_0_2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1" name="Shape 2361"/>
        <p:cNvGrpSpPr/>
        <p:nvPr/>
      </p:nvGrpSpPr>
      <p:grpSpPr>
        <a:xfrm>
          <a:off x="0" y="0"/>
          <a:ext cx="0" cy="0"/>
          <a:chOff x="0" y="0"/>
          <a:chExt cx="0" cy="0"/>
        </a:xfrm>
      </p:grpSpPr>
      <p:sp>
        <p:nvSpPr>
          <p:cNvPr id="2362" name="Google Shape;2362;g59d63fdb6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59d63fdb6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5" name="Shape 2045"/>
        <p:cNvGrpSpPr/>
        <p:nvPr/>
      </p:nvGrpSpPr>
      <p:grpSpPr>
        <a:xfrm>
          <a:off x="0" y="0"/>
          <a:ext cx="0" cy="0"/>
          <a:chOff x="0" y="0"/>
          <a:chExt cx="0" cy="0"/>
        </a:xfrm>
      </p:grpSpPr>
      <p:sp>
        <p:nvSpPr>
          <p:cNvPr id="2046" name="Google Shape;2046;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4" name="Shape 2384"/>
        <p:cNvGrpSpPr/>
        <p:nvPr/>
      </p:nvGrpSpPr>
      <p:grpSpPr>
        <a:xfrm>
          <a:off x="0" y="0"/>
          <a:ext cx="0" cy="0"/>
          <a:chOff x="0" y="0"/>
          <a:chExt cx="0" cy="0"/>
        </a:xfrm>
      </p:grpSpPr>
      <p:sp>
        <p:nvSpPr>
          <p:cNvPr id="2385" name="Google Shape;2385;g6c350e3cf5_0_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6c350e3cf5_0_2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2" name="Shape 2402"/>
        <p:cNvGrpSpPr/>
        <p:nvPr/>
      </p:nvGrpSpPr>
      <p:grpSpPr>
        <a:xfrm>
          <a:off x="0" y="0"/>
          <a:ext cx="0" cy="0"/>
          <a:chOff x="0" y="0"/>
          <a:chExt cx="0" cy="0"/>
        </a:xfrm>
      </p:grpSpPr>
      <p:sp>
        <p:nvSpPr>
          <p:cNvPr id="2403" name="Google Shape;2403;g59d63fdb6b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59d63fdb6b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8" name="Shape 2408"/>
        <p:cNvGrpSpPr/>
        <p:nvPr/>
      </p:nvGrpSpPr>
      <p:grpSpPr>
        <a:xfrm>
          <a:off x="0" y="0"/>
          <a:ext cx="0" cy="0"/>
          <a:chOff x="0" y="0"/>
          <a:chExt cx="0" cy="0"/>
        </a:xfrm>
      </p:grpSpPr>
      <p:sp>
        <p:nvSpPr>
          <p:cNvPr id="2409" name="Google Shape;2409;g59d63fdb6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59d63fdb6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4" name="Shape 2414"/>
        <p:cNvGrpSpPr/>
        <p:nvPr/>
      </p:nvGrpSpPr>
      <p:grpSpPr>
        <a:xfrm>
          <a:off x="0" y="0"/>
          <a:ext cx="0" cy="0"/>
          <a:chOff x="0" y="0"/>
          <a:chExt cx="0" cy="0"/>
        </a:xfrm>
      </p:grpSpPr>
      <p:sp>
        <p:nvSpPr>
          <p:cNvPr id="2415" name="Google Shape;2415;g6c350e3cf5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6c350e3cf5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0" name="Shape 2420"/>
        <p:cNvGrpSpPr/>
        <p:nvPr/>
      </p:nvGrpSpPr>
      <p:grpSpPr>
        <a:xfrm>
          <a:off x="0" y="0"/>
          <a:ext cx="0" cy="0"/>
          <a:chOff x="0" y="0"/>
          <a:chExt cx="0" cy="0"/>
        </a:xfrm>
      </p:grpSpPr>
      <p:sp>
        <p:nvSpPr>
          <p:cNvPr id="2421" name="Google Shape;2421;g59d63fdb6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59d63fdb6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7" name="Shape 2427"/>
        <p:cNvGrpSpPr/>
        <p:nvPr/>
      </p:nvGrpSpPr>
      <p:grpSpPr>
        <a:xfrm>
          <a:off x="0" y="0"/>
          <a:ext cx="0" cy="0"/>
          <a:chOff x="0" y="0"/>
          <a:chExt cx="0" cy="0"/>
        </a:xfrm>
      </p:grpSpPr>
      <p:sp>
        <p:nvSpPr>
          <p:cNvPr id="2428" name="Google Shape;2428;g59d63fdb6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59d63fdb6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3" name="Shape 2433"/>
        <p:cNvGrpSpPr/>
        <p:nvPr/>
      </p:nvGrpSpPr>
      <p:grpSpPr>
        <a:xfrm>
          <a:off x="0" y="0"/>
          <a:ext cx="0" cy="0"/>
          <a:chOff x="0" y="0"/>
          <a:chExt cx="0" cy="0"/>
        </a:xfrm>
      </p:grpSpPr>
      <p:sp>
        <p:nvSpPr>
          <p:cNvPr id="2434" name="Google Shape;2434;g59d63fdb6b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59d63fdb6b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0" name="Shape 2440"/>
        <p:cNvGrpSpPr/>
        <p:nvPr/>
      </p:nvGrpSpPr>
      <p:grpSpPr>
        <a:xfrm>
          <a:off x="0" y="0"/>
          <a:ext cx="0" cy="0"/>
          <a:chOff x="0" y="0"/>
          <a:chExt cx="0" cy="0"/>
        </a:xfrm>
      </p:grpSpPr>
      <p:sp>
        <p:nvSpPr>
          <p:cNvPr id="2441" name="Google Shape;2441;g59d63fdb6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59d63fdb6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6" name="Shape 2446"/>
        <p:cNvGrpSpPr/>
        <p:nvPr/>
      </p:nvGrpSpPr>
      <p:grpSpPr>
        <a:xfrm>
          <a:off x="0" y="0"/>
          <a:ext cx="0" cy="0"/>
          <a:chOff x="0" y="0"/>
          <a:chExt cx="0" cy="0"/>
        </a:xfrm>
      </p:grpSpPr>
      <p:sp>
        <p:nvSpPr>
          <p:cNvPr id="2447" name="Google Shape;2447;g59d63fdb6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59d63fdb6b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7" name="Shape 2457"/>
        <p:cNvGrpSpPr/>
        <p:nvPr/>
      </p:nvGrpSpPr>
      <p:grpSpPr>
        <a:xfrm>
          <a:off x="0" y="0"/>
          <a:ext cx="0" cy="0"/>
          <a:chOff x="0" y="0"/>
          <a:chExt cx="0" cy="0"/>
        </a:xfrm>
      </p:grpSpPr>
      <p:sp>
        <p:nvSpPr>
          <p:cNvPr id="2458" name="Google Shape;2458;g59d63fdb6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59d63fdb6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shutterstock_110078714</a:t>
            </a:r>
            <a:endParaRPr i="1" sz="10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Google Shape;2053;g59d63fd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59d63fd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8" name="Shape 2468"/>
        <p:cNvGrpSpPr/>
        <p:nvPr/>
      </p:nvGrpSpPr>
      <p:grpSpPr>
        <a:xfrm>
          <a:off x="0" y="0"/>
          <a:ext cx="0" cy="0"/>
          <a:chOff x="0" y="0"/>
          <a:chExt cx="0" cy="0"/>
        </a:xfrm>
      </p:grpSpPr>
      <p:sp>
        <p:nvSpPr>
          <p:cNvPr id="2469" name="Google Shape;2469;g6c350e3cf5_0_2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6c350e3cf5_0_2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6" name="Shape 2486"/>
        <p:cNvGrpSpPr/>
        <p:nvPr/>
      </p:nvGrpSpPr>
      <p:grpSpPr>
        <a:xfrm>
          <a:off x="0" y="0"/>
          <a:ext cx="0" cy="0"/>
          <a:chOff x="0" y="0"/>
          <a:chExt cx="0" cy="0"/>
        </a:xfrm>
      </p:grpSpPr>
      <p:sp>
        <p:nvSpPr>
          <p:cNvPr id="2487" name="Google Shape;2487;g59d63fdb6b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59d63fdb6b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3" name="Shape 2493"/>
        <p:cNvGrpSpPr/>
        <p:nvPr/>
      </p:nvGrpSpPr>
      <p:grpSpPr>
        <a:xfrm>
          <a:off x="0" y="0"/>
          <a:ext cx="0" cy="0"/>
          <a:chOff x="0" y="0"/>
          <a:chExt cx="0" cy="0"/>
        </a:xfrm>
      </p:grpSpPr>
      <p:sp>
        <p:nvSpPr>
          <p:cNvPr id="2494" name="Google Shape;2494;g59d63fdb6b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59d63fdb6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9" name="Shape 2499"/>
        <p:cNvGrpSpPr/>
        <p:nvPr/>
      </p:nvGrpSpPr>
      <p:grpSpPr>
        <a:xfrm>
          <a:off x="0" y="0"/>
          <a:ext cx="0" cy="0"/>
          <a:chOff x="0" y="0"/>
          <a:chExt cx="0" cy="0"/>
        </a:xfrm>
      </p:grpSpPr>
      <p:sp>
        <p:nvSpPr>
          <p:cNvPr id="2500" name="Google Shape;2500;g6c350e3cf5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6c350e3cf5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6c350e3c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6c350e3c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8" name="Shape 2068"/>
        <p:cNvGrpSpPr/>
        <p:nvPr/>
      </p:nvGrpSpPr>
      <p:grpSpPr>
        <a:xfrm>
          <a:off x="0" y="0"/>
          <a:ext cx="0" cy="0"/>
          <a:chOff x="0" y="0"/>
          <a:chExt cx="0" cy="0"/>
        </a:xfrm>
      </p:grpSpPr>
      <p:sp>
        <p:nvSpPr>
          <p:cNvPr id="2069" name="Google Shape;2069;g6c350e3cf5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6c350e3cf5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7" name="Shape 2077"/>
        <p:cNvGrpSpPr/>
        <p:nvPr/>
      </p:nvGrpSpPr>
      <p:grpSpPr>
        <a:xfrm>
          <a:off x="0" y="0"/>
          <a:ext cx="0" cy="0"/>
          <a:chOff x="0" y="0"/>
          <a:chExt cx="0" cy="0"/>
        </a:xfrm>
      </p:grpSpPr>
      <p:sp>
        <p:nvSpPr>
          <p:cNvPr id="2078" name="Google Shape;2078;g6c350e3cf5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6c350e3cf5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6" name="Shape 2086"/>
        <p:cNvGrpSpPr/>
        <p:nvPr/>
      </p:nvGrpSpPr>
      <p:grpSpPr>
        <a:xfrm>
          <a:off x="0" y="0"/>
          <a:ext cx="0" cy="0"/>
          <a:chOff x="0" y="0"/>
          <a:chExt cx="0" cy="0"/>
        </a:xfrm>
      </p:grpSpPr>
      <p:sp>
        <p:nvSpPr>
          <p:cNvPr id="2087" name="Google Shape;2087;g59d63fdb6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59d63fdb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4" name="Shape 2104"/>
        <p:cNvGrpSpPr/>
        <p:nvPr/>
      </p:nvGrpSpPr>
      <p:grpSpPr>
        <a:xfrm>
          <a:off x="0" y="0"/>
          <a:ext cx="0" cy="0"/>
          <a:chOff x="0" y="0"/>
          <a:chExt cx="0" cy="0"/>
        </a:xfrm>
      </p:grpSpPr>
      <p:sp>
        <p:nvSpPr>
          <p:cNvPr id="2105" name="Google Shape;2105;g59d63fdb6b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59d63fdb6b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4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4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0.png"/><Relationship Id="rId4" Type="http://schemas.openxmlformats.org/officeDocument/2006/relationships/image" Target="../media/image26.png"/><Relationship Id="rId5" Type="http://schemas.openxmlformats.org/officeDocument/2006/relationships/image" Target="../media/image36.png"/><Relationship Id="rId6"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5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8.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55.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78.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58.png"/><Relationship Id="rId7" Type="http://schemas.openxmlformats.org/officeDocument/2006/relationships/image" Target="../media/image7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99.png"/><Relationship Id="rId4"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74.png"/><Relationship Id="rId7" Type="http://schemas.openxmlformats.org/officeDocument/2006/relationships/image" Target="../media/image67.png"/><Relationship Id="rId8" Type="http://schemas.openxmlformats.org/officeDocument/2006/relationships/image" Target="../media/image6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70.png"/><Relationship Id="rId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77.png"/><Relationship Id="rId7" Type="http://schemas.openxmlformats.org/officeDocument/2006/relationships/image" Target="../media/image76.png"/><Relationship Id="rId8" Type="http://schemas.openxmlformats.org/officeDocument/2006/relationships/image" Target="../media/image8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6.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1.png"/><Relationship Id="rId9" Type="http://schemas.openxmlformats.org/officeDocument/2006/relationships/image" Target="../media/image89.png"/><Relationship Id="rId5" Type="http://schemas.openxmlformats.org/officeDocument/2006/relationships/image" Target="../media/image82.png"/><Relationship Id="rId6" Type="http://schemas.openxmlformats.org/officeDocument/2006/relationships/image" Target="../media/image84.png"/><Relationship Id="rId7" Type="http://schemas.openxmlformats.org/officeDocument/2006/relationships/image" Target="../media/image90.png"/><Relationship Id="rId8" Type="http://schemas.openxmlformats.org/officeDocument/2006/relationships/image" Target="../media/image9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95.png"/><Relationship Id="rId4" Type="http://schemas.openxmlformats.org/officeDocument/2006/relationships/image" Target="../media/image86.png"/><Relationship Id="rId9" Type="http://schemas.openxmlformats.org/officeDocument/2006/relationships/image" Target="../media/image98.png"/><Relationship Id="rId5" Type="http://schemas.openxmlformats.org/officeDocument/2006/relationships/image" Target="../media/image93.png"/><Relationship Id="rId6" Type="http://schemas.openxmlformats.org/officeDocument/2006/relationships/image" Target="../media/image100.png"/><Relationship Id="rId7" Type="http://schemas.openxmlformats.org/officeDocument/2006/relationships/image" Target="../media/image94.png"/><Relationship Id="rId8" Type="http://schemas.openxmlformats.org/officeDocument/2006/relationships/image" Target="../media/image9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7.png"/><Relationship Id="rId3" Type="http://schemas.openxmlformats.org/officeDocument/2006/relationships/image" Target="../media/image10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2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3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9.png"/><Relationship Id="rId4" Type="http://schemas.openxmlformats.org/officeDocument/2006/relationships/image" Target="../media/image1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18.png"/><Relationship Id="rId4" Type="http://schemas.openxmlformats.org/officeDocument/2006/relationships/image" Target="../media/image12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4.png"/><Relationship Id="rId4" Type="http://schemas.openxmlformats.org/officeDocument/2006/relationships/image" Target="../media/image141.png"/><Relationship Id="rId5" Type="http://schemas.openxmlformats.org/officeDocument/2006/relationships/image" Target="../media/image13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34.png"/><Relationship Id="rId5" Type="http://schemas.openxmlformats.org/officeDocument/2006/relationships/image" Target="../media/image12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38.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39.png"/><Relationship Id="rId4" Type="http://schemas.openxmlformats.org/officeDocument/2006/relationships/image" Target="../media/image135.png"/><Relationship Id="rId5" Type="http://schemas.openxmlformats.org/officeDocument/2006/relationships/image" Target="../media/image140.png"/><Relationship Id="rId6" Type="http://schemas.openxmlformats.org/officeDocument/2006/relationships/image" Target="../media/image1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 Id="rId3" Type="http://schemas.openxmlformats.org/officeDocument/2006/relationships/image" Target="../media/image147.png"/><Relationship Id="rId4" Type="http://schemas.openxmlformats.org/officeDocument/2006/relationships/image" Target="../media/image146.png"/><Relationship Id="rId5" Type="http://schemas.openxmlformats.org/officeDocument/2006/relationships/image" Target="../media/image14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58.png"/><Relationship Id="rId4" Type="http://schemas.openxmlformats.org/officeDocument/2006/relationships/image" Target="../media/image156.png"/><Relationship Id="rId5" Type="http://schemas.openxmlformats.org/officeDocument/2006/relationships/image" Target="../media/image159.png"/><Relationship Id="rId6" Type="http://schemas.openxmlformats.org/officeDocument/2006/relationships/image" Target="../media/image165.png"/><Relationship Id="rId7" Type="http://schemas.openxmlformats.org/officeDocument/2006/relationships/image" Target="../media/image16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68.png"/><Relationship Id="rId4" Type="http://schemas.openxmlformats.org/officeDocument/2006/relationships/image" Target="../media/image162.png"/><Relationship Id="rId5" Type="http://schemas.openxmlformats.org/officeDocument/2006/relationships/image" Target="../media/image181.png"/><Relationship Id="rId6" Type="http://schemas.openxmlformats.org/officeDocument/2006/relationships/image" Target="../media/image166.png"/><Relationship Id="rId7" Type="http://schemas.openxmlformats.org/officeDocument/2006/relationships/image" Target="../media/image16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78.png"/><Relationship Id="rId4" Type="http://schemas.openxmlformats.org/officeDocument/2006/relationships/image" Target="../media/image164.png"/><Relationship Id="rId5" Type="http://schemas.openxmlformats.org/officeDocument/2006/relationships/image" Target="../media/image17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1.png"/><Relationship Id="rId3" Type="http://schemas.openxmlformats.org/officeDocument/2006/relationships/image" Target="../media/image170.png"/><Relationship Id="rId4" Type="http://schemas.openxmlformats.org/officeDocument/2006/relationships/image" Target="../media/image175.png"/><Relationship Id="rId5" Type="http://schemas.openxmlformats.org/officeDocument/2006/relationships/image" Target="../media/image174.png"/><Relationship Id="rId6" Type="http://schemas.openxmlformats.org/officeDocument/2006/relationships/image" Target="../media/image179.png"/><Relationship Id="rId7" Type="http://schemas.openxmlformats.org/officeDocument/2006/relationships/image" Target="../media/image173.png"/><Relationship Id="rId8" Type="http://schemas.openxmlformats.org/officeDocument/2006/relationships/image" Target="../media/image17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80.png"/><Relationship Id="rId4" Type="http://schemas.openxmlformats.org/officeDocument/2006/relationships/image" Target="../media/image193.png"/><Relationship Id="rId5" Type="http://schemas.openxmlformats.org/officeDocument/2006/relationships/image" Target="../media/image185.png"/><Relationship Id="rId6" Type="http://schemas.openxmlformats.org/officeDocument/2006/relationships/image" Target="../media/image182.png"/><Relationship Id="rId7" Type="http://schemas.openxmlformats.org/officeDocument/2006/relationships/image" Target="../media/image183.png"/><Relationship Id="rId8" Type="http://schemas.openxmlformats.org/officeDocument/2006/relationships/image" Target="../media/image18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90.png"/><Relationship Id="rId4" Type="http://schemas.openxmlformats.org/officeDocument/2006/relationships/image" Target="../media/image186.png"/><Relationship Id="rId5" Type="http://schemas.openxmlformats.org/officeDocument/2006/relationships/image" Target="../media/image184.png"/><Relationship Id="rId6" Type="http://schemas.openxmlformats.org/officeDocument/2006/relationships/image" Target="../media/image20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9.png"/><Relationship Id="rId3" Type="http://schemas.openxmlformats.org/officeDocument/2006/relationships/image" Target="../media/image187.png"/><Relationship Id="rId4" Type="http://schemas.openxmlformats.org/officeDocument/2006/relationships/image" Target="../media/image191.png"/><Relationship Id="rId9" Type="http://schemas.openxmlformats.org/officeDocument/2006/relationships/image" Target="../media/image197.png"/><Relationship Id="rId5" Type="http://schemas.openxmlformats.org/officeDocument/2006/relationships/image" Target="../media/image192.png"/><Relationship Id="rId6" Type="http://schemas.openxmlformats.org/officeDocument/2006/relationships/image" Target="../media/image194.png"/><Relationship Id="rId7" Type="http://schemas.openxmlformats.org/officeDocument/2006/relationships/image" Target="../media/image196.png"/><Relationship Id="rId8" Type="http://schemas.openxmlformats.org/officeDocument/2006/relationships/image" Target="../media/image19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8.png"/><Relationship Id="rId3" Type="http://schemas.openxmlformats.org/officeDocument/2006/relationships/image" Target="../media/image204.png"/><Relationship Id="rId4" Type="http://schemas.openxmlformats.org/officeDocument/2006/relationships/image" Target="../media/image199.png"/><Relationship Id="rId9" Type="http://schemas.openxmlformats.org/officeDocument/2006/relationships/image" Target="../media/image205.png"/><Relationship Id="rId5" Type="http://schemas.openxmlformats.org/officeDocument/2006/relationships/image" Target="../media/image203.png"/><Relationship Id="rId6" Type="http://schemas.openxmlformats.org/officeDocument/2006/relationships/image" Target="../media/image201.png"/><Relationship Id="rId7" Type="http://schemas.openxmlformats.org/officeDocument/2006/relationships/image" Target="../media/image200.png"/><Relationship Id="rId8" Type="http://schemas.openxmlformats.org/officeDocument/2006/relationships/image" Target="../media/image20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3.png"/><Relationship Id="rId3" Type="http://schemas.openxmlformats.org/officeDocument/2006/relationships/image" Target="../media/image21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 Id="rId3" Type="http://schemas.openxmlformats.org/officeDocument/2006/relationships/image" Target="../media/image21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2022" name="Google Shape;2022;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3753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2.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2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2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2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20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 Id="rId3" Type="http://schemas.openxmlformats.org/officeDocument/2006/relationships/image" Target="../media/image2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 Id="rId3" Type="http://schemas.openxmlformats.org/officeDocument/2006/relationships/image" Target="../media/image2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image" Target="../media/image2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225.png"/><Relationship Id="rId4" Type="http://schemas.openxmlformats.org/officeDocument/2006/relationships/image" Target="../media/image2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image" Target="../media/image2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2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image" Target="../media/image2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3.xml"/><Relationship Id="rId3" Type="http://schemas.openxmlformats.org/officeDocument/2006/relationships/hyperlink" Target="http://www.youtube.com/watch?v=5ZDLqbCjads" TargetMode="External"/><Relationship Id="rId4" Type="http://schemas.openxmlformats.org/officeDocument/2006/relationships/image" Target="../media/image2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image" Target="../media/image2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 Id="rId3" Type="http://schemas.openxmlformats.org/officeDocument/2006/relationships/image" Target="../media/image2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28.png"/><Relationship Id="rId4" Type="http://schemas.openxmlformats.org/officeDocument/2006/relationships/image" Target="../media/image2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20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20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20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Google Shape;2027;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GRC Unit, </a:t>
            </a:r>
            <a:r>
              <a:rPr lang="en"/>
              <a:t>Day 2</a:t>
            </a:r>
            <a:endParaRPr/>
          </a:p>
        </p:txBody>
      </p:sp>
      <p:sp>
        <p:nvSpPr>
          <p:cNvPr id="2028" name="Google Shape;2028;p103"/>
          <p:cNvSpPr txBox="1"/>
          <p:nvPr>
            <p:ph idx="2" type="title"/>
          </p:nvPr>
        </p:nvSpPr>
        <p:spPr>
          <a:xfrm>
            <a:off x="274350" y="1500575"/>
            <a:ext cx="8595300" cy="15762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sz="3000"/>
              <a:t>Risk Management </a:t>
            </a:r>
            <a:br>
              <a:rPr lang="en" sz="3000"/>
            </a:br>
            <a:r>
              <a:rPr lang="en" sz="3000"/>
              <a:t>and Threat Modeling </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7AAE"/>
        </a:solidFill>
      </p:bgPr>
    </p:bg>
    <p:spTree>
      <p:nvGrpSpPr>
        <p:cNvPr id="2118" name="Shape 2118"/>
        <p:cNvGrpSpPr/>
        <p:nvPr/>
      </p:nvGrpSpPr>
      <p:grpSpPr>
        <a:xfrm>
          <a:off x="0" y="0"/>
          <a:ext cx="0" cy="0"/>
          <a:chOff x="0" y="0"/>
          <a:chExt cx="0" cy="0"/>
        </a:xfrm>
      </p:grpSpPr>
      <p:pic>
        <p:nvPicPr>
          <p:cNvPr id="2119" name="Google Shape;2119;p112"/>
          <p:cNvPicPr preferRelativeResize="0"/>
          <p:nvPr/>
        </p:nvPicPr>
        <p:blipFill rotWithShape="1">
          <a:blip r:embed="rId3">
            <a:alphaModFix/>
          </a:blip>
          <a:srcRect b="10690" l="1497" r="0" t="0"/>
          <a:stretch/>
        </p:blipFill>
        <p:spPr>
          <a:xfrm>
            <a:off x="179150" y="1555750"/>
            <a:ext cx="4648950" cy="3161299"/>
          </a:xfrm>
          <a:prstGeom prst="rect">
            <a:avLst/>
          </a:prstGeom>
          <a:noFill/>
          <a:ln>
            <a:noFill/>
          </a:ln>
        </p:spPr>
      </p:pic>
      <p:sp>
        <p:nvSpPr>
          <p:cNvPr id="2120" name="Google Shape;2120;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Threat Modeling Methodology: PASTA</a:t>
            </a:r>
            <a:endParaRPr>
              <a:solidFill>
                <a:srgbClr val="FFFFFF"/>
              </a:solidFill>
            </a:endParaRPr>
          </a:p>
        </p:txBody>
      </p:sp>
      <p:sp>
        <p:nvSpPr>
          <p:cNvPr id="2121" name="Google Shape;2121;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122" name="Google Shape;2122;p112"/>
          <p:cNvSpPr txBox="1"/>
          <p:nvPr>
            <p:ph idx="3" type="body"/>
          </p:nvPr>
        </p:nvSpPr>
        <p:spPr>
          <a:xfrm>
            <a:off x="0" y="989700"/>
            <a:ext cx="9144000" cy="402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2400">
                <a:solidFill>
                  <a:srgbClr val="FFD966"/>
                </a:solidFill>
              </a:rPr>
              <a:t>PASTA</a:t>
            </a:r>
            <a:r>
              <a:rPr lang="en" sz="2400">
                <a:solidFill>
                  <a:srgbClr val="FFFFFF"/>
                </a:solidFill>
                <a:latin typeface="Roboto Light"/>
                <a:ea typeface="Roboto Light"/>
                <a:cs typeface="Roboto Light"/>
                <a:sym typeface="Roboto Light"/>
              </a:rPr>
              <a:t>: </a:t>
            </a:r>
            <a:r>
              <a:rPr b="1" lang="en" sz="2400">
                <a:solidFill>
                  <a:srgbClr val="FFD966"/>
                </a:solidFill>
              </a:rPr>
              <a:t>P</a:t>
            </a:r>
            <a:r>
              <a:rPr lang="en" sz="2400">
                <a:solidFill>
                  <a:srgbClr val="FFFFFF"/>
                </a:solidFill>
                <a:latin typeface="Roboto Light"/>
                <a:ea typeface="Roboto Light"/>
                <a:cs typeface="Roboto Light"/>
                <a:sym typeface="Roboto Light"/>
              </a:rPr>
              <a:t>rocess for </a:t>
            </a:r>
            <a:r>
              <a:rPr b="1" lang="en" sz="2400">
                <a:solidFill>
                  <a:srgbClr val="FFD966"/>
                </a:solidFill>
              </a:rPr>
              <a:t>A</a:t>
            </a:r>
            <a:r>
              <a:rPr lang="en" sz="2400">
                <a:solidFill>
                  <a:srgbClr val="FFFFFF"/>
                </a:solidFill>
                <a:latin typeface="Roboto Light"/>
                <a:ea typeface="Roboto Light"/>
                <a:cs typeface="Roboto Light"/>
                <a:sym typeface="Roboto Light"/>
              </a:rPr>
              <a:t>ttack </a:t>
            </a:r>
            <a:r>
              <a:rPr b="1" lang="en" sz="2400">
                <a:solidFill>
                  <a:srgbClr val="FFD966"/>
                </a:solidFill>
              </a:rPr>
              <a:t>S</a:t>
            </a:r>
            <a:r>
              <a:rPr lang="en" sz="2400">
                <a:solidFill>
                  <a:srgbClr val="FFFFFF"/>
                </a:solidFill>
                <a:latin typeface="Roboto Light"/>
                <a:ea typeface="Roboto Light"/>
                <a:cs typeface="Roboto Light"/>
                <a:sym typeface="Roboto Light"/>
              </a:rPr>
              <a:t>imulation &amp; </a:t>
            </a:r>
            <a:r>
              <a:rPr b="1" lang="en" sz="2400">
                <a:solidFill>
                  <a:srgbClr val="FFD966"/>
                </a:solidFill>
              </a:rPr>
              <a:t>T</a:t>
            </a:r>
            <a:r>
              <a:rPr lang="en" sz="2400">
                <a:solidFill>
                  <a:srgbClr val="FFFFFF"/>
                </a:solidFill>
                <a:latin typeface="Roboto Light"/>
                <a:ea typeface="Roboto Light"/>
                <a:cs typeface="Roboto Light"/>
                <a:sym typeface="Roboto Light"/>
              </a:rPr>
              <a:t>hreat </a:t>
            </a:r>
            <a:r>
              <a:rPr b="1" lang="en" sz="2400">
                <a:solidFill>
                  <a:srgbClr val="FFD966"/>
                </a:solidFill>
              </a:rPr>
              <a:t>A</a:t>
            </a:r>
            <a:r>
              <a:rPr lang="en" sz="2400">
                <a:solidFill>
                  <a:srgbClr val="FFFFFF"/>
                </a:solidFill>
                <a:latin typeface="Roboto Light"/>
                <a:ea typeface="Roboto Light"/>
                <a:cs typeface="Roboto Light"/>
                <a:sym typeface="Roboto Light"/>
              </a:rPr>
              <a:t>nalysis </a:t>
            </a:r>
            <a:endParaRPr sz="2400">
              <a:solidFill>
                <a:srgbClr val="FFFFFF"/>
              </a:solidFill>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1600"/>
          </a:p>
          <a:p>
            <a:pPr indent="0" lvl="0" marL="0" rtl="0" algn="ctr">
              <a:spcBef>
                <a:spcPts val="0"/>
              </a:spcBef>
              <a:spcAft>
                <a:spcPts val="800"/>
              </a:spcAft>
              <a:buNone/>
            </a:pPr>
            <a:r>
              <a:t/>
            </a:r>
            <a:endParaRPr/>
          </a:p>
        </p:txBody>
      </p:sp>
      <p:cxnSp>
        <p:nvCxnSpPr>
          <p:cNvPr id="2123" name="Google Shape;2123;p112"/>
          <p:cNvCxnSpPr/>
          <p:nvPr/>
        </p:nvCxnSpPr>
        <p:spPr>
          <a:xfrm>
            <a:off x="284325" y="646175"/>
            <a:ext cx="8589600" cy="0"/>
          </a:xfrm>
          <a:prstGeom prst="straightConnector1">
            <a:avLst/>
          </a:prstGeom>
          <a:noFill/>
          <a:ln cap="flat" cmpd="sng" w="9525">
            <a:solidFill>
              <a:srgbClr val="FFFFFF"/>
            </a:solidFill>
            <a:prstDash val="solid"/>
            <a:round/>
            <a:headEnd len="med" w="med" type="none"/>
            <a:tailEnd len="med" w="med" type="none"/>
          </a:ln>
        </p:spPr>
      </p:cxnSp>
      <p:sp>
        <p:nvSpPr>
          <p:cNvPr id="2124" name="Google Shape;2124;p112"/>
          <p:cNvSpPr txBox="1"/>
          <p:nvPr/>
        </p:nvSpPr>
        <p:spPr>
          <a:xfrm>
            <a:off x="4605425" y="2610350"/>
            <a:ext cx="3259500" cy="13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oboto"/>
                <a:ea typeface="Roboto"/>
                <a:cs typeface="Roboto"/>
                <a:sym typeface="Roboto"/>
              </a:rPr>
              <a:t>PASTA</a:t>
            </a:r>
            <a:r>
              <a:rPr lang="en" sz="1800">
                <a:solidFill>
                  <a:srgbClr val="FFFFFF"/>
                </a:solidFill>
                <a:latin typeface="Roboto"/>
                <a:ea typeface="Roboto"/>
                <a:cs typeface="Roboto"/>
                <a:sym typeface="Roboto"/>
              </a:rPr>
              <a:t> focuses on aligning c</a:t>
            </a:r>
            <a:r>
              <a:rPr lang="en" sz="1800">
                <a:solidFill>
                  <a:srgbClr val="FFFFFF"/>
                </a:solidFill>
                <a:latin typeface="Roboto"/>
                <a:ea typeface="Roboto"/>
                <a:cs typeface="Roboto"/>
                <a:sym typeface="Roboto"/>
              </a:rPr>
              <a:t>onsiderations of </a:t>
            </a:r>
            <a:r>
              <a:rPr b="1" lang="en" sz="1800">
                <a:solidFill>
                  <a:srgbClr val="FFFFFF"/>
                </a:solidFill>
                <a:latin typeface="Roboto"/>
                <a:ea typeface="Roboto"/>
                <a:cs typeface="Roboto"/>
                <a:sym typeface="Roboto"/>
              </a:rPr>
              <a:t>business objectives</a:t>
            </a:r>
            <a:r>
              <a:rPr lang="en" sz="1800">
                <a:solidFill>
                  <a:srgbClr val="FFFFFF"/>
                </a:solidFill>
                <a:latin typeface="Roboto"/>
                <a:ea typeface="Roboto"/>
                <a:cs typeface="Roboto"/>
                <a:sym typeface="Roboto"/>
              </a:rPr>
              <a:t> </a:t>
            </a:r>
            <a:r>
              <a:rPr lang="en" sz="1800">
                <a:solidFill>
                  <a:srgbClr val="FFFFFF"/>
                </a:solidFill>
                <a:latin typeface="Roboto"/>
                <a:ea typeface="Roboto"/>
                <a:cs typeface="Roboto"/>
                <a:sym typeface="Roboto"/>
              </a:rPr>
              <a:t>with</a:t>
            </a:r>
            <a:r>
              <a:rPr lang="en" sz="1800">
                <a:solidFill>
                  <a:srgbClr val="FFFFFF"/>
                </a:solidFill>
                <a:latin typeface="Roboto"/>
                <a:ea typeface="Roboto"/>
                <a:cs typeface="Roboto"/>
                <a:sym typeface="Roboto"/>
              </a:rPr>
              <a:t> </a:t>
            </a:r>
            <a:r>
              <a:rPr b="1" lang="en" sz="1800">
                <a:solidFill>
                  <a:srgbClr val="FFFFFF"/>
                </a:solidFill>
                <a:latin typeface="Roboto"/>
                <a:ea typeface="Roboto"/>
                <a:cs typeface="Roboto"/>
                <a:sym typeface="Roboto"/>
              </a:rPr>
              <a:t>technical requirements</a:t>
            </a:r>
            <a:r>
              <a:rPr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FBFB"/>
        </a:solidFill>
      </p:bgPr>
    </p:bg>
    <p:spTree>
      <p:nvGrpSpPr>
        <p:cNvPr id="2128" name="Shape 2128"/>
        <p:cNvGrpSpPr/>
        <p:nvPr/>
      </p:nvGrpSpPr>
      <p:grpSpPr>
        <a:xfrm>
          <a:off x="0" y="0"/>
          <a:ext cx="0" cy="0"/>
          <a:chOff x="0" y="0"/>
          <a:chExt cx="0" cy="0"/>
        </a:xfrm>
      </p:grpSpPr>
      <p:pic>
        <p:nvPicPr>
          <p:cNvPr id="2129" name="Google Shape;2129;p113"/>
          <p:cNvPicPr preferRelativeResize="0"/>
          <p:nvPr/>
        </p:nvPicPr>
        <p:blipFill>
          <a:blip r:embed="rId3">
            <a:alphaModFix/>
          </a:blip>
          <a:stretch>
            <a:fillRect/>
          </a:stretch>
        </p:blipFill>
        <p:spPr>
          <a:xfrm>
            <a:off x="776100" y="1965275"/>
            <a:ext cx="3847674" cy="2885749"/>
          </a:xfrm>
          <a:prstGeom prst="rect">
            <a:avLst/>
          </a:prstGeom>
          <a:noFill/>
          <a:ln>
            <a:noFill/>
          </a:ln>
        </p:spPr>
      </p:pic>
      <p:sp>
        <p:nvSpPr>
          <p:cNvPr id="2130" name="Google Shape;2130;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Threat Modeling Methodology: STRIDE</a:t>
            </a:r>
            <a:endParaRPr/>
          </a:p>
        </p:txBody>
      </p:sp>
      <p:sp>
        <p:nvSpPr>
          <p:cNvPr id="2131" name="Google Shape;2131;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2" name="Google Shape;2132;p113"/>
          <p:cNvSpPr txBox="1"/>
          <p:nvPr>
            <p:ph idx="3" type="body"/>
          </p:nvPr>
        </p:nvSpPr>
        <p:spPr>
          <a:xfrm>
            <a:off x="0" y="972800"/>
            <a:ext cx="9144000" cy="402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2400">
                <a:solidFill>
                  <a:srgbClr val="49A81F"/>
                </a:solidFill>
              </a:rPr>
              <a:t>STRIDE</a:t>
            </a:r>
            <a:r>
              <a:rPr lang="en" sz="2400">
                <a:latin typeface="Roboto Light"/>
                <a:ea typeface="Roboto Light"/>
                <a:cs typeface="Roboto Light"/>
                <a:sym typeface="Roboto Light"/>
              </a:rPr>
              <a:t>: </a:t>
            </a:r>
            <a:r>
              <a:rPr b="1" lang="en" sz="2400">
                <a:solidFill>
                  <a:srgbClr val="49A81F"/>
                </a:solidFill>
              </a:rPr>
              <a:t>S</a:t>
            </a:r>
            <a:r>
              <a:rPr lang="en" sz="2400">
                <a:latin typeface="Roboto Light"/>
                <a:ea typeface="Roboto Light"/>
                <a:cs typeface="Roboto Light"/>
                <a:sym typeface="Roboto Light"/>
              </a:rPr>
              <a:t>poofing,</a:t>
            </a:r>
            <a:r>
              <a:rPr lang="en" sz="2400">
                <a:latin typeface="Roboto Light"/>
                <a:ea typeface="Roboto Light"/>
                <a:cs typeface="Roboto Light"/>
                <a:sym typeface="Roboto Light"/>
              </a:rPr>
              <a:t> </a:t>
            </a:r>
            <a:r>
              <a:rPr b="1" lang="en" sz="2400">
                <a:solidFill>
                  <a:srgbClr val="49A81F"/>
                </a:solidFill>
              </a:rPr>
              <a:t>T</a:t>
            </a:r>
            <a:r>
              <a:rPr lang="en" sz="2400">
                <a:latin typeface="Roboto Light"/>
                <a:ea typeface="Roboto Light"/>
                <a:cs typeface="Roboto Light"/>
                <a:sym typeface="Roboto Light"/>
              </a:rPr>
              <a:t>ampering,</a:t>
            </a:r>
            <a:r>
              <a:rPr lang="en" sz="2400">
                <a:latin typeface="Roboto Light"/>
                <a:ea typeface="Roboto Light"/>
                <a:cs typeface="Roboto Light"/>
                <a:sym typeface="Roboto Light"/>
              </a:rPr>
              <a:t> </a:t>
            </a:r>
            <a:r>
              <a:rPr b="1" lang="en" sz="2400">
                <a:solidFill>
                  <a:srgbClr val="49A81F"/>
                </a:solidFill>
              </a:rPr>
              <a:t>R</a:t>
            </a:r>
            <a:r>
              <a:rPr lang="en" sz="2400">
                <a:latin typeface="Roboto Light"/>
                <a:ea typeface="Roboto Light"/>
                <a:cs typeface="Roboto Light"/>
                <a:sym typeface="Roboto Light"/>
              </a:rPr>
              <a:t>epudiation, </a:t>
            </a:r>
            <a:r>
              <a:rPr b="1" lang="en" sz="2400">
                <a:solidFill>
                  <a:srgbClr val="49A81F"/>
                </a:solidFill>
              </a:rPr>
              <a:t>I</a:t>
            </a:r>
            <a:r>
              <a:rPr lang="en" sz="2400">
                <a:latin typeface="Roboto Light"/>
                <a:ea typeface="Roboto Light"/>
                <a:cs typeface="Roboto Light"/>
                <a:sym typeface="Roboto Light"/>
              </a:rPr>
              <a:t>nformation Disclosure,</a:t>
            </a:r>
            <a:r>
              <a:rPr lang="en" sz="2400">
                <a:latin typeface="Roboto Light"/>
                <a:ea typeface="Roboto Light"/>
                <a:cs typeface="Roboto Light"/>
                <a:sym typeface="Roboto Light"/>
              </a:rPr>
              <a:t> </a:t>
            </a:r>
            <a:r>
              <a:rPr b="1" lang="en" sz="2400">
                <a:solidFill>
                  <a:srgbClr val="49A81F"/>
                </a:solidFill>
              </a:rPr>
              <a:t>D</a:t>
            </a:r>
            <a:r>
              <a:rPr lang="en" sz="2400">
                <a:latin typeface="Roboto Light"/>
                <a:ea typeface="Roboto Light"/>
                <a:cs typeface="Roboto Light"/>
                <a:sym typeface="Roboto Light"/>
              </a:rPr>
              <a:t>oS (Denial of Service), </a:t>
            </a:r>
            <a:r>
              <a:rPr b="1" lang="en" sz="2400">
                <a:solidFill>
                  <a:srgbClr val="49A81F"/>
                </a:solidFill>
              </a:rPr>
              <a:t>E</a:t>
            </a:r>
            <a:r>
              <a:rPr lang="en" sz="2400">
                <a:latin typeface="Roboto Light"/>
                <a:ea typeface="Roboto Light"/>
                <a:cs typeface="Roboto Light"/>
                <a:sym typeface="Roboto Light"/>
              </a:rPr>
              <a:t>levation of Privilege</a:t>
            </a:r>
            <a:endParaRPr sz="2400">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1600"/>
          </a:p>
          <a:p>
            <a:pPr indent="0" lvl="0" marL="0" rtl="0" algn="ctr">
              <a:spcBef>
                <a:spcPts val="0"/>
              </a:spcBef>
              <a:spcAft>
                <a:spcPts val="800"/>
              </a:spcAft>
              <a:buNone/>
            </a:pPr>
            <a:r>
              <a:t/>
            </a:r>
            <a:endParaRPr/>
          </a:p>
        </p:txBody>
      </p:sp>
      <p:sp>
        <p:nvSpPr>
          <p:cNvPr id="2133" name="Google Shape;2133;p113"/>
          <p:cNvSpPr txBox="1"/>
          <p:nvPr/>
        </p:nvSpPr>
        <p:spPr>
          <a:xfrm>
            <a:off x="4594125" y="2590500"/>
            <a:ext cx="3283800" cy="148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STRIDE focuses on identifying </a:t>
            </a:r>
            <a:r>
              <a:rPr b="1" lang="en" sz="1800">
                <a:latin typeface="Roboto"/>
                <a:ea typeface="Roboto"/>
                <a:cs typeface="Roboto"/>
                <a:sym typeface="Roboto"/>
              </a:rPr>
              <a:t>what can fail</a:t>
            </a:r>
            <a:r>
              <a:rPr lang="en" sz="1800">
                <a:latin typeface="Roboto"/>
                <a:ea typeface="Roboto"/>
                <a:cs typeface="Roboto"/>
                <a:sym typeface="Roboto"/>
              </a:rPr>
              <a:t> in the system being modeled.</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37" name="Shape 2137"/>
        <p:cNvGrpSpPr/>
        <p:nvPr/>
      </p:nvGrpSpPr>
      <p:grpSpPr>
        <a:xfrm>
          <a:off x="0" y="0"/>
          <a:ext cx="0" cy="0"/>
          <a:chOff x="0" y="0"/>
          <a:chExt cx="0" cy="0"/>
        </a:xfrm>
      </p:grpSpPr>
      <p:pic>
        <p:nvPicPr>
          <p:cNvPr id="2138" name="Google Shape;2138;p114"/>
          <p:cNvPicPr preferRelativeResize="0"/>
          <p:nvPr/>
        </p:nvPicPr>
        <p:blipFill>
          <a:blip r:embed="rId3">
            <a:alphaModFix/>
          </a:blip>
          <a:stretch>
            <a:fillRect/>
          </a:stretch>
        </p:blipFill>
        <p:spPr>
          <a:xfrm>
            <a:off x="1120894" y="1898975"/>
            <a:ext cx="3297230" cy="2472900"/>
          </a:xfrm>
          <a:prstGeom prst="rect">
            <a:avLst/>
          </a:prstGeom>
          <a:noFill/>
          <a:ln>
            <a:noFill/>
          </a:ln>
        </p:spPr>
      </p:pic>
      <p:sp>
        <p:nvSpPr>
          <p:cNvPr id="2139" name="Google Shape;2139;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Threat Modeling Methodology: OWASP</a:t>
            </a:r>
            <a:endParaRPr>
              <a:solidFill>
                <a:srgbClr val="FFFFFF"/>
              </a:solidFill>
            </a:endParaRPr>
          </a:p>
        </p:txBody>
      </p:sp>
      <p:sp>
        <p:nvSpPr>
          <p:cNvPr id="2140" name="Google Shape;2140;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Today, we’ll focus on OWASP</a:t>
            </a:r>
            <a:endParaRPr>
              <a:solidFill>
                <a:srgbClr val="FFFFFF"/>
              </a:solidFill>
            </a:endParaRPr>
          </a:p>
        </p:txBody>
      </p:sp>
      <p:sp>
        <p:nvSpPr>
          <p:cNvPr id="2141" name="Google Shape;2141;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2" name="Google Shape;2142;p114"/>
          <p:cNvSpPr txBox="1"/>
          <p:nvPr>
            <p:ph idx="3" type="body"/>
          </p:nvPr>
        </p:nvSpPr>
        <p:spPr>
          <a:xfrm>
            <a:off x="175" y="1268425"/>
            <a:ext cx="9144000" cy="402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2400">
                <a:solidFill>
                  <a:srgbClr val="CC0000"/>
                </a:solidFill>
              </a:rPr>
              <a:t>OWASP</a:t>
            </a:r>
            <a:r>
              <a:rPr lang="en" sz="2400">
                <a:solidFill>
                  <a:srgbClr val="FFFFFF"/>
                </a:solidFill>
                <a:latin typeface="Roboto Light"/>
                <a:ea typeface="Roboto Light"/>
                <a:cs typeface="Roboto Light"/>
                <a:sym typeface="Roboto Light"/>
              </a:rPr>
              <a:t>: </a:t>
            </a:r>
            <a:r>
              <a:rPr b="1" lang="en" sz="2400">
                <a:solidFill>
                  <a:srgbClr val="CC0000"/>
                </a:solidFill>
              </a:rPr>
              <a:t>O</a:t>
            </a:r>
            <a:r>
              <a:rPr lang="en" sz="2400">
                <a:solidFill>
                  <a:srgbClr val="FFFFFF"/>
                </a:solidFill>
                <a:latin typeface="Roboto Light"/>
                <a:ea typeface="Roboto Light"/>
                <a:cs typeface="Roboto Light"/>
                <a:sym typeface="Roboto Light"/>
              </a:rPr>
              <a:t>pen</a:t>
            </a:r>
            <a:r>
              <a:rPr lang="en" sz="2400">
                <a:solidFill>
                  <a:srgbClr val="FFFFFF"/>
                </a:solidFill>
                <a:latin typeface="Roboto Light"/>
                <a:ea typeface="Roboto Light"/>
                <a:cs typeface="Roboto Light"/>
                <a:sym typeface="Roboto Light"/>
              </a:rPr>
              <a:t> </a:t>
            </a:r>
            <a:r>
              <a:rPr b="1" lang="en" sz="2400">
                <a:solidFill>
                  <a:srgbClr val="CC0000"/>
                </a:solidFill>
              </a:rPr>
              <a:t>W</a:t>
            </a:r>
            <a:r>
              <a:rPr lang="en" sz="2400">
                <a:solidFill>
                  <a:srgbClr val="FFFFFF"/>
                </a:solidFill>
                <a:latin typeface="Roboto Light"/>
                <a:ea typeface="Roboto Light"/>
                <a:cs typeface="Roboto Light"/>
                <a:sym typeface="Roboto Light"/>
              </a:rPr>
              <a:t>eb</a:t>
            </a:r>
            <a:r>
              <a:rPr lang="en" sz="2400">
                <a:solidFill>
                  <a:srgbClr val="FFFFFF"/>
                </a:solidFill>
                <a:latin typeface="Roboto Light"/>
                <a:ea typeface="Roboto Light"/>
                <a:cs typeface="Roboto Light"/>
                <a:sym typeface="Roboto Light"/>
              </a:rPr>
              <a:t> </a:t>
            </a:r>
            <a:r>
              <a:rPr b="1" lang="en" sz="2400">
                <a:solidFill>
                  <a:srgbClr val="CC0000"/>
                </a:solidFill>
              </a:rPr>
              <a:t>A</a:t>
            </a:r>
            <a:r>
              <a:rPr lang="en" sz="2400">
                <a:solidFill>
                  <a:srgbClr val="FFFFFF"/>
                </a:solidFill>
                <a:latin typeface="Roboto Light"/>
                <a:ea typeface="Roboto Light"/>
                <a:cs typeface="Roboto Light"/>
                <a:sym typeface="Roboto Light"/>
              </a:rPr>
              <a:t>pplication</a:t>
            </a:r>
            <a:r>
              <a:rPr lang="en" sz="2400">
                <a:solidFill>
                  <a:srgbClr val="FFFFFF"/>
                </a:solidFill>
                <a:latin typeface="Roboto Light"/>
                <a:ea typeface="Roboto Light"/>
                <a:cs typeface="Roboto Light"/>
                <a:sym typeface="Roboto Light"/>
              </a:rPr>
              <a:t> </a:t>
            </a:r>
            <a:r>
              <a:rPr b="1" lang="en" sz="2400">
                <a:solidFill>
                  <a:srgbClr val="CC0000"/>
                </a:solidFill>
              </a:rPr>
              <a:t>S</a:t>
            </a:r>
            <a:r>
              <a:rPr lang="en" sz="2400">
                <a:solidFill>
                  <a:srgbClr val="FFFFFF"/>
                </a:solidFill>
                <a:latin typeface="Roboto Light"/>
                <a:ea typeface="Roboto Light"/>
                <a:cs typeface="Roboto Light"/>
                <a:sym typeface="Roboto Light"/>
              </a:rPr>
              <a:t>ecurity</a:t>
            </a:r>
            <a:r>
              <a:rPr lang="en" sz="2400">
                <a:solidFill>
                  <a:srgbClr val="FFFFFF"/>
                </a:solidFill>
                <a:latin typeface="Roboto Light"/>
                <a:ea typeface="Roboto Light"/>
                <a:cs typeface="Roboto Light"/>
                <a:sym typeface="Roboto Light"/>
              </a:rPr>
              <a:t> </a:t>
            </a:r>
            <a:r>
              <a:rPr b="1" lang="en" sz="2400">
                <a:solidFill>
                  <a:srgbClr val="CC0000"/>
                </a:solidFill>
              </a:rPr>
              <a:t>P</a:t>
            </a:r>
            <a:r>
              <a:rPr lang="en" sz="2400">
                <a:solidFill>
                  <a:srgbClr val="FFFFFF"/>
                </a:solidFill>
                <a:latin typeface="Roboto Light"/>
                <a:ea typeface="Roboto Light"/>
                <a:cs typeface="Roboto Light"/>
                <a:sym typeface="Roboto Light"/>
              </a:rPr>
              <a:t>roject</a:t>
            </a:r>
            <a:endParaRPr sz="1600">
              <a:solidFill>
                <a:srgbClr val="FFFFFF"/>
              </a:solidFill>
            </a:endParaRPr>
          </a:p>
          <a:p>
            <a:pPr indent="0" lvl="0" marL="0" rtl="0" algn="ctr">
              <a:spcBef>
                <a:spcPts val="0"/>
              </a:spcBef>
              <a:spcAft>
                <a:spcPts val="800"/>
              </a:spcAft>
              <a:buNone/>
            </a:pPr>
            <a:r>
              <a:t/>
            </a:r>
            <a:endParaRPr>
              <a:solidFill>
                <a:srgbClr val="FFFFFF"/>
              </a:solidFill>
            </a:endParaRPr>
          </a:p>
        </p:txBody>
      </p:sp>
      <p:sp>
        <p:nvSpPr>
          <p:cNvPr id="2143" name="Google Shape;2143;p114"/>
          <p:cNvSpPr txBox="1"/>
          <p:nvPr/>
        </p:nvSpPr>
        <p:spPr>
          <a:xfrm>
            <a:off x="4567225" y="2300525"/>
            <a:ext cx="3609600" cy="19272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800"/>
              </a:spcAft>
              <a:buNone/>
            </a:pPr>
            <a:r>
              <a:rPr lang="en" sz="1800">
                <a:solidFill>
                  <a:srgbClr val="FFFFFF"/>
                </a:solidFill>
                <a:latin typeface="Roboto"/>
                <a:ea typeface="Roboto"/>
                <a:cs typeface="Roboto"/>
                <a:sym typeface="Roboto"/>
              </a:rPr>
              <a:t>OWASP</a:t>
            </a:r>
            <a:r>
              <a:rPr lang="en" sz="1800">
                <a:solidFill>
                  <a:srgbClr val="FFFFFF"/>
                </a:solidFill>
                <a:latin typeface="Roboto"/>
                <a:ea typeface="Roboto"/>
                <a:cs typeface="Roboto"/>
                <a:sym typeface="Roboto"/>
              </a:rPr>
              <a:t> </a:t>
            </a:r>
            <a:r>
              <a:rPr lang="en" sz="1800">
                <a:solidFill>
                  <a:srgbClr val="FFFFFF"/>
                </a:solidFill>
                <a:latin typeface="Roboto"/>
                <a:ea typeface="Roboto"/>
                <a:cs typeface="Roboto"/>
                <a:sym typeface="Roboto"/>
              </a:rPr>
              <a:t>focuses on </a:t>
            </a:r>
            <a:r>
              <a:rPr b="1" lang="en" sz="1800">
                <a:solidFill>
                  <a:srgbClr val="FFFFFF"/>
                </a:solidFill>
                <a:latin typeface="Roboto"/>
                <a:ea typeface="Roboto"/>
                <a:cs typeface="Roboto"/>
                <a:sym typeface="Roboto"/>
              </a:rPr>
              <a:t>identifying</a:t>
            </a:r>
            <a:r>
              <a:rPr b="1" lang="en" sz="1800">
                <a:solidFill>
                  <a:srgbClr val="FFFFFF"/>
                </a:solidFill>
                <a:latin typeface="Roboto"/>
                <a:ea typeface="Roboto"/>
                <a:cs typeface="Roboto"/>
                <a:sym typeface="Roboto"/>
              </a:rPr>
              <a:t> possible threats</a:t>
            </a:r>
            <a:r>
              <a:rPr lang="en" sz="1800">
                <a:solidFill>
                  <a:srgbClr val="FFFFFF"/>
                </a:solidFill>
                <a:latin typeface="Roboto"/>
                <a:ea typeface="Roboto"/>
                <a:cs typeface="Roboto"/>
                <a:sym typeface="Roboto"/>
              </a:rPr>
              <a:t>, </a:t>
            </a:r>
            <a:r>
              <a:rPr b="1" lang="en" sz="1800">
                <a:solidFill>
                  <a:srgbClr val="FFFFFF"/>
                </a:solidFill>
                <a:latin typeface="Roboto"/>
                <a:ea typeface="Roboto"/>
                <a:cs typeface="Roboto"/>
                <a:sym typeface="Roboto"/>
              </a:rPr>
              <a:t>prioritiz</a:t>
            </a:r>
            <a:r>
              <a:rPr b="1" lang="en" sz="1800">
                <a:solidFill>
                  <a:srgbClr val="FFFFFF"/>
                </a:solidFill>
                <a:latin typeface="Roboto"/>
                <a:ea typeface="Roboto"/>
                <a:cs typeface="Roboto"/>
                <a:sym typeface="Roboto"/>
              </a:rPr>
              <a:t>ing</a:t>
            </a:r>
            <a:r>
              <a:rPr b="1" lang="en" sz="1800">
                <a:solidFill>
                  <a:srgbClr val="FFFFFF"/>
                </a:solidFill>
                <a:latin typeface="Roboto"/>
                <a:ea typeface="Roboto"/>
                <a:cs typeface="Roboto"/>
                <a:sym typeface="Roboto"/>
              </a:rPr>
              <a:t> risks</a:t>
            </a:r>
            <a:r>
              <a:rPr lang="en" sz="1800">
                <a:solidFill>
                  <a:srgbClr val="FFFFFF"/>
                </a:solidFill>
                <a:latin typeface="Roboto"/>
                <a:ea typeface="Roboto"/>
                <a:cs typeface="Roboto"/>
                <a:sym typeface="Roboto"/>
              </a:rPr>
              <a:t>, and </a:t>
            </a:r>
            <a:r>
              <a:rPr b="1" lang="en" sz="1800">
                <a:solidFill>
                  <a:srgbClr val="FFFFFF"/>
                </a:solidFill>
                <a:latin typeface="Roboto"/>
                <a:ea typeface="Roboto"/>
                <a:cs typeface="Roboto"/>
                <a:sym typeface="Roboto"/>
              </a:rPr>
              <a:t>planning mitigation strategies</a:t>
            </a:r>
            <a:r>
              <a:rPr lang="en" sz="1800">
                <a:solidFill>
                  <a:srgbClr val="FFFFFF"/>
                </a:solidFill>
                <a:latin typeface="Roboto"/>
                <a:ea typeface="Roboto"/>
                <a:cs typeface="Roboto"/>
                <a:sym typeface="Roboto"/>
              </a:rPr>
              <a:t>. </a:t>
            </a:r>
            <a:r>
              <a:rPr lang="en" sz="1800">
                <a:solidFill>
                  <a:srgbClr val="FFFFFF"/>
                </a:solidFill>
                <a:latin typeface="Roboto"/>
                <a:ea typeface="Roboto"/>
                <a:cs typeface="Roboto"/>
                <a:sym typeface="Roboto"/>
              </a:rPr>
              <a:t>It is mainly used with web and desktop applications.</a:t>
            </a:r>
            <a:endParaRPr sz="1800">
              <a:solidFill>
                <a:srgbClr val="FFFFFF"/>
              </a:solidFill>
              <a:latin typeface="Roboto"/>
              <a:ea typeface="Roboto"/>
              <a:cs typeface="Roboto"/>
              <a:sym typeface="Roboto"/>
            </a:endParaRPr>
          </a:p>
        </p:txBody>
      </p:sp>
      <p:cxnSp>
        <p:nvCxnSpPr>
          <p:cNvPr id="2144" name="Google Shape;2144;p114"/>
          <p:cNvCxnSpPr/>
          <p:nvPr/>
        </p:nvCxnSpPr>
        <p:spPr>
          <a:xfrm>
            <a:off x="284325" y="646175"/>
            <a:ext cx="8589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8" name="Shape 2148"/>
        <p:cNvGrpSpPr/>
        <p:nvPr/>
      </p:nvGrpSpPr>
      <p:grpSpPr>
        <a:xfrm>
          <a:off x="0" y="0"/>
          <a:ext cx="0" cy="0"/>
          <a:chOff x="0" y="0"/>
          <a:chExt cx="0" cy="0"/>
        </a:xfrm>
      </p:grpSpPr>
      <p:sp>
        <p:nvSpPr>
          <p:cNvPr id="2149" name="Google Shape;2149;p115"/>
          <p:cNvSpPr/>
          <p:nvPr/>
        </p:nvSpPr>
        <p:spPr>
          <a:xfrm>
            <a:off x="0" y="-33550"/>
            <a:ext cx="9144000" cy="51771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1" name="Google Shape;2151;p115"/>
          <p:cNvSpPr/>
          <p:nvPr/>
        </p:nvSpPr>
        <p:spPr>
          <a:xfrm>
            <a:off x="602900"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15"/>
          <p:cNvSpPr/>
          <p:nvPr/>
        </p:nvSpPr>
        <p:spPr>
          <a:xfrm>
            <a:off x="9425" y="-16800"/>
            <a:ext cx="11964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15"/>
          <p:cNvSpPr/>
          <p:nvPr/>
        </p:nvSpPr>
        <p:spPr>
          <a:xfrm>
            <a:off x="2025699"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15"/>
          <p:cNvSpPr/>
          <p:nvPr/>
        </p:nvSpPr>
        <p:spPr>
          <a:xfrm>
            <a:off x="3448498"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15"/>
          <p:cNvSpPr/>
          <p:nvPr/>
        </p:nvSpPr>
        <p:spPr>
          <a:xfrm>
            <a:off x="4871297"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15"/>
          <p:cNvSpPr/>
          <p:nvPr/>
        </p:nvSpPr>
        <p:spPr>
          <a:xfrm>
            <a:off x="6294096"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15"/>
          <p:cNvSpPr/>
          <p:nvPr/>
        </p:nvSpPr>
        <p:spPr>
          <a:xfrm>
            <a:off x="7716894"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15"/>
          <p:cNvSpPr/>
          <p:nvPr/>
        </p:nvSpPr>
        <p:spPr>
          <a:xfrm>
            <a:off x="1855800"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15"/>
          <p:cNvSpPr/>
          <p:nvPr/>
        </p:nvSpPr>
        <p:spPr>
          <a:xfrm>
            <a:off x="3278275"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15"/>
          <p:cNvSpPr/>
          <p:nvPr/>
        </p:nvSpPr>
        <p:spPr>
          <a:xfrm>
            <a:off x="4700750"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15"/>
          <p:cNvSpPr/>
          <p:nvPr/>
        </p:nvSpPr>
        <p:spPr>
          <a:xfrm>
            <a:off x="6123225"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15"/>
          <p:cNvSpPr/>
          <p:nvPr/>
        </p:nvSpPr>
        <p:spPr>
          <a:xfrm>
            <a:off x="7545700"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15"/>
          <p:cNvSpPr/>
          <p:nvPr/>
        </p:nvSpPr>
        <p:spPr>
          <a:xfrm>
            <a:off x="394650" y="1304400"/>
            <a:ext cx="678900" cy="678900"/>
          </a:xfrm>
          <a:prstGeom prst="ellipse">
            <a:avLst/>
          </a:prstGeom>
          <a:solidFill>
            <a:srgbClr val="38CB52"/>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15"/>
          <p:cNvSpPr txBox="1"/>
          <p:nvPr/>
        </p:nvSpPr>
        <p:spPr>
          <a:xfrm>
            <a:off x="409050" y="1374750"/>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1</a:t>
            </a:r>
            <a:endParaRPr b="1" sz="3600">
              <a:solidFill>
                <a:srgbClr val="FFFFFF"/>
              </a:solidFill>
              <a:latin typeface="Roboto"/>
              <a:ea typeface="Roboto"/>
              <a:cs typeface="Roboto"/>
              <a:sym typeface="Roboto"/>
            </a:endParaRPr>
          </a:p>
        </p:txBody>
      </p:sp>
      <p:sp>
        <p:nvSpPr>
          <p:cNvPr id="2165" name="Google Shape;2165;p115"/>
          <p:cNvSpPr/>
          <p:nvPr/>
        </p:nvSpPr>
        <p:spPr>
          <a:xfrm>
            <a:off x="1842450" y="1304400"/>
            <a:ext cx="678900" cy="678900"/>
          </a:xfrm>
          <a:prstGeom prst="ellipse">
            <a:avLst/>
          </a:prstGeom>
          <a:solidFill>
            <a:srgbClr val="49A81F"/>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15"/>
          <p:cNvSpPr txBox="1"/>
          <p:nvPr/>
        </p:nvSpPr>
        <p:spPr>
          <a:xfrm>
            <a:off x="1856850" y="1374750"/>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2</a:t>
            </a:r>
            <a:endParaRPr b="1" sz="3600">
              <a:solidFill>
                <a:srgbClr val="FFFFFF"/>
              </a:solidFill>
              <a:latin typeface="Roboto"/>
              <a:ea typeface="Roboto"/>
              <a:cs typeface="Roboto"/>
              <a:sym typeface="Roboto"/>
            </a:endParaRPr>
          </a:p>
        </p:txBody>
      </p:sp>
      <p:sp>
        <p:nvSpPr>
          <p:cNvPr id="2167" name="Google Shape;2167;p115"/>
          <p:cNvSpPr/>
          <p:nvPr/>
        </p:nvSpPr>
        <p:spPr>
          <a:xfrm>
            <a:off x="3214050" y="1304400"/>
            <a:ext cx="678900" cy="678900"/>
          </a:xfrm>
          <a:prstGeom prst="ellipse">
            <a:avLst/>
          </a:prstGeom>
          <a:solidFill>
            <a:srgbClr val="4FA786"/>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15"/>
          <p:cNvSpPr txBox="1"/>
          <p:nvPr/>
        </p:nvSpPr>
        <p:spPr>
          <a:xfrm>
            <a:off x="3228450" y="1374750"/>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3</a:t>
            </a:r>
            <a:endParaRPr b="1" sz="3600">
              <a:solidFill>
                <a:srgbClr val="FFFFFF"/>
              </a:solidFill>
              <a:latin typeface="Roboto"/>
              <a:ea typeface="Roboto"/>
              <a:cs typeface="Roboto"/>
              <a:sym typeface="Roboto"/>
            </a:endParaRPr>
          </a:p>
        </p:txBody>
      </p:sp>
      <p:sp>
        <p:nvSpPr>
          <p:cNvPr id="2169" name="Google Shape;2169;p115"/>
          <p:cNvSpPr/>
          <p:nvPr/>
        </p:nvSpPr>
        <p:spPr>
          <a:xfrm>
            <a:off x="4661850" y="1304400"/>
            <a:ext cx="678900" cy="678900"/>
          </a:xfrm>
          <a:prstGeom prst="ellipse">
            <a:avLst/>
          </a:prstGeom>
          <a:solidFill>
            <a:srgbClr val="1AA0AE"/>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15"/>
          <p:cNvSpPr txBox="1"/>
          <p:nvPr/>
        </p:nvSpPr>
        <p:spPr>
          <a:xfrm>
            <a:off x="4676250" y="1374750"/>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4</a:t>
            </a:r>
            <a:endParaRPr b="1" sz="3600">
              <a:solidFill>
                <a:srgbClr val="FFFFFF"/>
              </a:solidFill>
              <a:latin typeface="Roboto"/>
              <a:ea typeface="Roboto"/>
              <a:cs typeface="Roboto"/>
              <a:sym typeface="Roboto"/>
            </a:endParaRPr>
          </a:p>
        </p:txBody>
      </p:sp>
      <p:sp>
        <p:nvSpPr>
          <p:cNvPr id="2171" name="Google Shape;2171;p115"/>
          <p:cNvSpPr/>
          <p:nvPr/>
        </p:nvSpPr>
        <p:spPr>
          <a:xfrm>
            <a:off x="6033450" y="1304400"/>
            <a:ext cx="678900" cy="678900"/>
          </a:xfrm>
          <a:prstGeom prst="ellipse">
            <a:avLst/>
          </a:prstGeom>
          <a:solidFill>
            <a:srgbClr val="007AAE"/>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15"/>
          <p:cNvSpPr txBox="1"/>
          <p:nvPr/>
        </p:nvSpPr>
        <p:spPr>
          <a:xfrm>
            <a:off x="6047850" y="1374750"/>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5</a:t>
            </a:r>
            <a:endParaRPr b="1" sz="3600">
              <a:solidFill>
                <a:srgbClr val="FFFFFF"/>
              </a:solidFill>
              <a:latin typeface="Roboto"/>
              <a:ea typeface="Roboto"/>
              <a:cs typeface="Roboto"/>
              <a:sym typeface="Roboto"/>
            </a:endParaRPr>
          </a:p>
        </p:txBody>
      </p:sp>
      <p:sp>
        <p:nvSpPr>
          <p:cNvPr id="2173" name="Google Shape;2173;p115"/>
          <p:cNvSpPr/>
          <p:nvPr/>
        </p:nvSpPr>
        <p:spPr>
          <a:xfrm>
            <a:off x="7481250" y="1304400"/>
            <a:ext cx="678900" cy="678900"/>
          </a:xfrm>
          <a:prstGeom prst="ellipse">
            <a:avLst/>
          </a:prstGeom>
          <a:solidFill>
            <a:srgbClr val="365C8B"/>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15"/>
          <p:cNvSpPr txBox="1"/>
          <p:nvPr/>
        </p:nvSpPr>
        <p:spPr>
          <a:xfrm>
            <a:off x="7495650" y="1374750"/>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Roboto"/>
                <a:ea typeface="Roboto"/>
                <a:cs typeface="Roboto"/>
                <a:sym typeface="Roboto"/>
              </a:rPr>
              <a:t>6</a:t>
            </a:r>
            <a:endParaRPr b="1" sz="3000">
              <a:solidFill>
                <a:srgbClr val="FFFFFF"/>
              </a:solidFill>
              <a:latin typeface="Roboto"/>
              <a:ea typeface="Roboto"/>
              <a:cs typeface="Roboto"/>
              <a:sym typeface="Roboto"/>
            </a:endParaRPr>
          </a:p>
        </p:txBody>
      </p:sp>
      <p:sp>
        <p:nvSpPr>
          <p:cNvPr id="2175" name="Google Shape;2175;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OWASP</a:t>
            </a:r>
            <a:endParaRPr/>
          </a:p>
        </p:txBody>
      </p:sp>
      <p:sp>
        <p:nvSpPr>
          <p:cNvPr id="2176" name="Google Shape;2176;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t>OWASP Threat Modeling process</a:t>
            </a:r>
            <a:r>
              <a:rPr lang="en"/>
              <a:t> consists of six steps.</a:t>
            </a:r>
            <a:endParaRPr/>
          </a:p>
        </p:txBody>
      </p:sp>
      <p:cxnSp>
        <p:nvCxnSpPr>
          <p:cNvPr id="2177" name="Google Shape;2177;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78" name="Google Shape;2178;p1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9" name="Google Shape;2179;p115"/>
          <p:cNvSpPr txBox="1"/>
          <p:nvPr/>
        </p:nvSpPr>
        <p:spPr>
          <a:xfrm>
            <a:off x="306625" y="2601600"/>
            <a:ext cx="16956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Determine assessment scope</a:t>
            </a:r>
            <a:endParaRPr sz="1500">
              <a:latin typeface="Roboto"/>
              <a:ea typeface="Roboto"/>
              <a:cs typeface="Roboto"/>
              <a:sym typeface="Roboto"/>
            </a:endParaRPr>
          </a:p>
        </p:txBody>
      </p:sp>
      <p:sp>
        <p:nvSpPr>
          <p:cNvPr id="2180" name="Google Shape;2180;p115"/>
          <p:cNvSpPr txBox="1"/>
          <p:nvPr/>
        </p:nvSpPr>
        <p:spPr>
          <a:xfrm>
            <a:off x="1906750" y="2601600"/>
            <a:ext cx="11964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Identify </a:t>
            </a:r>
            <a:br>
              <a:rPr lang="en" sz="1500">
                <a:latin typeface="Roboto"/>
                <a:ea typeface="Roboto"/>
                <a:cs typeface="Roboto"/>
                <a:sym typeface="Roboto"/>
              </a:rPr>
            </a:br>
            <a:r>
              <a:rPr lang="en" sz="1500">
                <a:latin typeface="Roboto"/>
                <a:ea typeface="Roboto"/>
                <a:cs typeface="Roboto"/>
                <a:sym typeface="Roboto"/>
              </a:rPr>
              <a:t>threat </a:t>
            </a:r>
            <a:br>
              <a:rPr lang="en" sz="1500">
                <a:latin typeface="Roboto"/>
                <a:ea typeface="Roboto"/>
                <a:cs typeface="Roboto"/>
                <a:sym typeface="Roboto"/>
              </a:rPr>
            </a:br>
            <a:r>
              <a:rPr lang="en" sz="1500">
                <a:latin typeface="Roboto"/>
                <a:ea typeface="Roboto"/>
                <a:cs typeface="Roboto"/>
                <a:sym typeface="Roboto"/>
              </a:rPr>
              <a:t>agents</a:t>
            </a:r>
            <a:endParaRPr sz="1500">
              <a:latin typeface="Roboto"/>
              <a:ea typeface="Roboto"/>
              <a:cs typeface="Roboto"/>
              <a:sym typeface="Roboto"/>
            </a:endParaRPr>
          </a:p>
        </p:txBody>
      </p:sp>
      <p:sp>
        <p:nvSpPr>
          <p:cNvPr id="2181" name="Google Shape;2181;p115"/>
          <p:cNvSpPr txBox="1"/>
          <p:nvPr/>
        </p:nvSpPr>
        <p:spPr>
          <a:xfrm>
            <a:off x="3320322" y="2601600"/>
            <a:ext cx="12888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Identify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potential</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attacks</a:t>
            </a:r>
            <a:endParaRPr sz="1500">
              <a:latin typeface="Roboto"/>
              <a:ea typeface="Roboto"/>
              <a:cs typeface="Roboto"/>
              <a:sym typeface="Roboto"/>
            </a:endParaRPr>
          </a:p>
        </p:txBody>
      </p:sp>
      <p:sp>
        <p:nvSpPr>
          <p:cNvPr id="2182" name="Google Shape;2182;p115"/>
          <p:cNvSpPr txBox="1"/>
          <p:nvPr/>
        </p:nvSpPr>
        <p:spPr>
          <a:xfrm>
            <a:off x="4590538" y="2601600"/>
            <a:ext cx="16956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Identify exploitable vulnerabilities</a:t>
            </a:r>
            <a:endParaRPr sz="1500">
              <a:latin typeface="Roboto"/>
              <a:ea typeface="Roboto"/>
              <a:cs typeface="Roboto"/>
              <a:sym typeface="Roboto"/>
            </a:endParaRPr>
          </a:p>
        </p:txBody>
      </p:sp>
      <p:sp>
        <p:nvSpPr>
          <p:cNvPr id="2183" name="Google Shape;2183;p115"/>
          <p:cNvSpPr txBox="1"/>
          <p:nvPr/>
        </p:nvSpPr>
        <p:spPr>
          <a:xfrm>
            <a:off x="6127572" y="2601600"/>
            <a:ext cx="13539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P</a:t>
            </a:r>
            <a:r>
              <a:rPr lang="en" sz="1500">
                <a:solidFill>
                  <a:schemeClr val="dk1"/>
                </a:solidFill>
                <a:latin typeface="Roboto"/>
                <a:ea typeface="Roboto"/>
                <a:cs typeface="Roboto"/>
                <a:sym typeface="Roboto"/>
              </a:rPr>
              <a:t>rioritize identified</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risks</a:t>
            </a:r>
            <a:endParaRPr sz="1500">
              <a:latin typeface="Roboto"/>
              <a:ea typeface="Roboto"/>
              <a:cs typeface="Roboto"/>
              <a:sym typeface="Roboto"/>
            </a:endParaRPr>
          </a:p>
        </p:txBody>
      </p:sp>
      <p:sp>
        <p:nvSpPr>
          <p:cNvPr id="2184" name="Google Shape;2184;p115"/>
          <p:cNvSpPr txBox="1"/>
          <p:nvPr/>
        </p:nvSpPr>
        <p:spPr>
          <a:xfrm>
            <a:off x="7550196" y="2601600"/>
            <a:ext cx="11964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Mitigate</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risks</a:t>
            </a:r>
            <a:endParaRPr sz="15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2188" name="Shape 2188"/>
        <p:cNvGrpSpPr/>
        <p:nvPr/>
      </p:nvGrpSpPr>
      <p:grpSpPr>
        <a:xfrm>
          <a:off x="0" y="0"/>
          <a:ext cx="0" cy="0"/>
          <a:chOff x="0" y="0"/>
          <a:chExt cx="0" cy="0"/>
        </a:xfrm>
      </p:grpSpPr>
      <p:sp>
        <p:nvSpPr>
          <p:cNvPr id="2189" name="Google Shape;2189;p116"/>
          <p:cNvSpPr txBox="1"/>
          <p:nvPr>
            <p:ph idx="1" type="subTitle"/>
          </p:nvPr>
        </p:nvSpPr>
        <p:spPr>
          <a:xfrm>
            <a:off x="1893475" y="725925"/>
            <a:ext cx="6685800" cy="1360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List the assets under consideration, determine their value, and define objectives for your threat modeling assessment.</a:t>
            </a:r>
            <a:endParaRPr sz="2000">
              <a:latin typeface="Roboto Medium"/>
              <a:ea typeface="Roboto Medium"/>
              <a:cs typeface="Roboto Medium"/>
              <a:sym typeface="Roboto Medium"/>
            </a:endParaRPr>
          </a:p>
        </p:txBody>
      </p:sp>
      <p:sp>
        <p:nvSpPr>
          <p:cNvPr id="2190" name="Google Shape;2190;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1" name="Google Shape;2191;p116"/>
          <p:cNvSpPr txBox="1"/>
          <p:nvPr>
            <p:ph idx="3" type="body"/>
          </p:nvPr>
        </p:nvSpPr>
        <p:spPr>
          <a:xfrm>
            <a:off x="-19350" y="2340375"/>
            <a:ext cx="8858700" cy="2566200"/>
          </a:xfrm>
          <a:prstGeom prst="rect">
            <a:avLst/>
          </a:prstGeom>
        </p:spPr>
        <p:txBody>
          <a:bodyPr anchorCtr="0" anchor="t" bIns="914400" lIns="457200" spcFirstLastPara="1" rIns="457200" wrap="square" tIns="0">
            <a:noAutofit/>
          </a:bodyPr>
          <a:lstStyle/>
          <a:p>
            <a:pPr indent="0" lvl="0" marL="457200" rtl="0" algn="l">
              <a:spcBef>
                <a:spcPts val="0"/>
              </a:spcBef>
              <a:spcAft>
                <a:spcPts val="0"/>
              </a:spcAft>
              <a:buNone/>
            </a:pPr>
            <a:r>
              <a:rPr lang="en" sz="1500"/>
              <a:t>Businesses can’t effectively </a:t>
            </a:r>
            <a:r>
              <a:rPr lang="en" sz="1500"/>
              <a:t>evaluate</a:t>
            </a:r>
            <a:r>
              <a:rPr lang="en" sz="1500"/>
              <a:t> everything at once, so they adjust their scope to focus on a specific category of risk. </a:t>
            </a:r>
            <a:endParaRPr sz="1500"/>
          </a:p>
          <a:p>
            <a:pPr indent="0" lvl="0" marL="457200" rtl="0" algn="l">
              <a:spcBef>
                <a:spcPts val="800"/>
              </a:spcBef>
              <a:spcAft>
                <a:spcPts val="0"/>
              </a:spcAft>
              <a:buNone/>
            </a:pPr>
            <a:r>
              <a:rPr lang="en" sz="1500">
                <a:latin typeface="Roboto Medium"/>
                <a:ea typeface="Roboto Medium"/>
                <a:cs typeface="Roboto Medium"/>
                <a:sym typeface="Roboto Medium"/>
              </a:rPr>
              <a:t>E</a:t>
            </a:r>
            <a:r>
              <a:rPr lang="en" sz="1500">
                <a:latin typeface="Roboto Medium"/>
                <a:ea typeface="Roboto Medium"/>
                <a:cs typeface="Roboto Medium"/>
                <a:sym typeface="Roboto Medium"/>
              </a:rPr>
              <a:t>xample:</a:t>
            </a:r>
            <a:r>
              <a:rPr lang="en" sz="1500"/>
              <a:t> Performing a risk analysis to assess the weakness of a network </a:t>
            </a:r>
            <a:r>
              <a:rPr lang="en" sz="1500"/>
              <a:t>infrastructure</a:t>
            </a:r>
            <a:r>
              <a:rPr lang="en" sz="1500"/>
              <a:t>. </a:t>
            </a:r>
            <a:r>
              <a:rPr lang="en" sz="1500"/>
              <a:t>Within t</a:t>
            </a:r>
            <a:r>
              <a:rPr lang="en" sz="1500"/>
              <a:t>his scope</a:t>
            </a:r>
            <a:r>
              <a:rPr lang="en" sz="1500"/>
              <a:t>, </a:t>
            </a:r>
            <a:r>
              <a:rPr lang="en" sz="1500"/>
              <a:t>we are not concerned with application security. </a:t>
            </a:r>
            <a:endParaRPr sz="1500"/>
          </a:p>
          <a:p>
            <a:pPr indent="0" lvl="0" marL="457200" rtl="0" algn="l">
              <a:spcBef>
                <a:spcPts val="1600"/>
              </a:spcBef>
              <a:spcAft>
                <a:spcPts val="0"/>
              </a:spcAft>
              <a:buNone/>
            </a:pPr>
            <a:r>
              <a:rPr lang="en" sz="1500"/>
              <a:t>Scoping </a:t>
            </a:r>
            <a:r>
              <a:rPr lang="en" sz="1500"/>
              <a:t>begins</a:t>
            </a:r>
            <a:r>
              <a:rPr lang="en" sz="1500"/>
              <a:t> with </a:t>
            </a:r>
            <a:r>
              <a:rPr lang="en" sz="1500">
                <a:solidFill>
                  <a:schemeClr val="dk1"/>
                </a:solidFill>
                <a:latin typeface="Roboto Medium"/>
                <a:ea typeface="Roboto Medium"/>
                <a:cs typeface="Roboto Medium"/>
                <a:sym typeface="Roboto Medium"/>
              </a:rPr>
              <a:t>asset inventory</a:t>
            </a:r>
            <a:r>
              <a:rPr lang="en" sz="1500"/>
              <a:t>, the process of identifying and assigning </a:t>
            </a:r>
            <a:br>
              <a:rPr lang="en" sz="1500"/>
            </a:br>
            <a:r>
              <a:rPr lang="en" sz="1500"/>
              <a:t>asset value to all of an </a:t>
            </a:r>
            <a:r>
              <a:rPr lang="en" sz="1500"/>
              <a:t>organization’s</a:t>
            </a:r>
            <a:r>
              <a:rPr lang="en" sz="1500"/>
              <a:t> assets. </a:t>
            </a:r>
            <a:endParaRPr sz="1500"/>
          </a:p>
          <a:p>
            <a:pPr indent="0" lvl="0" marL="457200" rtl="0" algn="l">
              <a:spcBef>
                <a:spcPts val="800"/>
              </a:spcBef>
              <a:spcAft>
                <a:spcPts val="800"/>
              </a:spcAft>
              <a:buNone/>
            </a:pPr>
            <a:r>
              <a:rPr lang="en" sz="1500">
                <a:solidFill>
                  <a:schemeClr val="dk1"/>
                </a:solidFill>
                <a:latin typeface="Roboto Medium"/>
                <a:ea typeface="Roboto Medium"/>
                <a:cs typeface="Roboto Medium"/>
                <a:sym typeface="Roboto Medium"/>
              </a:rPr>
              <a:t>Example:</a:t>
            </a:r>
            <a:r>
              <a:rPr lang="en" sz="1500">
                <a:solidFill>
                  <a:schemeClr val="dk1"/>
                </a:solidFill>
              </a:rPr>
              <a:t> </a:t>
            </a:r>
            <a:r>
              <a:rPr lang="en" sz="1500"/>
              <a:t>The asset value of a web application could be measured by t</a:t>
            </a:r>
            <a:r>
              <a:rPr lang="en" sz="1500"/>
              <a:t>he revenue or profit it generates</a:t>
            </a:r>
            <a:r>
              <a:rPr lang="en" sz="1500"/>
              <a:t>.</a:t>
            </a:r>
            <a:endParaRPr sz="1500"/>
          </a:p>
        </p:txBody>
      </p:sp>
      <p:sp>
        <p:nvSpPr>
          <p:cNvPr id="2192" name="Google Shape;2192;p116"/>
          <p:cNvSpPr/>
          <p:nvPr/>
        </p:nvSpPr>
        <p:spPr>
          <a:xfrm>
            <a:off x="153800" y="106425"/>
            <a:ext cx="1979700" cy="1979700"/>
          </a:xfrm>
          <a:prstGeom prst="ellipse">
            <a:avLst/>
          </a:prstGeom>
          <a:solidFill>
            <a:srgbClr val="38CB52"/>
          </a:solidFill>
          <a:ln cap="flat" cmpd="sng" w="19050">
            <a:solidFill>
              <a:srgbClr val="FFFFFF"/>
            </a:solidFill>
            <a:prstDash val="solid"/>
            <a:round/>
            <a:headEnd len="sm" w="sm" type="none"/>
            <a:tailEnd len="sm" w="sm" type="none"/>
          </a:ln>
          <a:effectLst>
            <a:outerShdw blurRad="328613" rotWithShape="0" algn="bl" dir="5400000" dist="95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16"/>
          <p:cNvSpPr txBox="1"/>
          <p:nvPr/>
        </p:nvSpPr>
        <p:spPr>
          <a:xfrm>
            <a:off x="195800" y="365923"/>
            <a:ext cx="1895700" cy="11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Light"/>
                <a:ea typeface="Roboto Light"/>
                <a:cs typeface="Roboto Light"/>
                <a:sym typeface="Roboto Light"/>
              </a:rPr>
              <a:t>Step 1</a:t>
            </a:r>
            <a:r>
              <a:rPr lang="en" sz="2000">
                <a:solidFill>
                  <a:srgbClr val="FFFFFF"/>
                </a:solidFill>
                <a:latin typeface="Roboto Medium"/>
                <a:ea typeface="Roboto Medium"/>
                <a:cs typeface="Roboto Medium"/>
                <a:sym typeface="Roboto Medium"/>
              </a:rPr>
              <a:t> Determine Scope</a:t>
            </a:r>
            <a:endParaRPr b="1" sz="2000">
              <a:solidFill>
                <a:srgbClr val="FFFFFF"/>
              </a:solidFill>
              <a:latin typeface="Roboto"/>
              <a:ea typeface="Roboto"/>
              <a:cs typeface="Roboto"/>
              <a:sym typeface="Roboto"/>
            </a:endParaRPr>
          </a:p>
        </p:txBody>
      </p:sp>
      <p:sp>
        <p:nvSpPr>
          <p:cNvPr id="2194" name="Google Shape;2194;p116"/>
          <p:cNvSpPr/>
          <p:nvPr/>
        </p:nvSpPr>
        <p:spPr>
          <a:xfrm>
            <a:off x="452750" y="2279650"/>
            <a:ext cx="353700" cy="353700"/>
          </a:xfrm>
          <a:prstGeom prst="ellipse">
            <a:avLst/>
          </a:prstGeom>
          <a:solidFill>
            <a:srgbClr val="38C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16"/>
          <p:cNvSpPr/>
          <p:nvPr/>
        </p:nvSpPr>
        <p:spPr>
          <a:xfrm>
            <a:off x="452750" y="3535050"/>
            <a:ext cx="353700" cy="353700"/>
          </a:xfrm>
          <a:prstGeom prst="ellipse">
            <a:avLst/>
          </a:prstGeom>
          <a:solidFill>
            <a:srgbClr val="38C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2199" name="Shape 2199"/>
        <p:cNvGrpSpPr/>
        <p:nvPr/>
      </p:nvGrpSpPr>
      <p:grpSpPr>
        <a:xfrm>
          <a:off x="0" y="0"/>
          <a:ext cx="0" cy="0"/>
          <a:chOff x="0" y="0"/>
          <a:chExt cx="0" cy="0"/>
        </a:xfrm>
      </p:grpSpPr>
      <p:sp>
        <p:nvSpPr>
          <p:cNvPr id="2200" name="Google Shape;2200;p117"/>
          <p:cNvSpPr txBox="1"/>
          <p:nvPr>
            <p:ph idx="1" type="subTitle"/>
          </p:nvPr>
        </p:nvSpPr>
        <p:spPr>
          <a:xfrm>
            <a:off x="1893475" y="725925"/>
            <a:ext cx="6685800" cy="1360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solidFill>
                  <a:schemeClr val="dk1"/>
                </a:solidFill>
                <a:latin typeface="Roboto Medium"/>
                <a:ea typeface="Roboto Medium"/>
                <a:cs typeface="Roboto Medium"/>
                <a:sym typeface="Roboto Medium"/>
              </a:rPr>
              <a:t>Determine which attackers would be interested in the relevant assets.</a:t>
            </a:r>
            <a:endParaRPr sz="2000">
              <a:latin typeface="Roboto Medium"/>
              <a:ea typeface="Roboto Medium"/>
              <a:cs typeface="Roboto Medium"/>
              <a:sym typeface="Roboto Medium"/>
            </a:endParaRPr>
          </a:p>
        </p:txBody>
      </p:sp>
      <p:sp>
        <p:nvSpPr>
          <p:cNvPr id="2201" name="Google Shape;2201;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2" name="Google Shape;2202;p117"/>
          <p:cNvSpPr/>
          <p:nvPr/>
        </p:nvSpPr>
        <p:spPr>
          <a:xfrm>
            <a:off x="153800" y="106425"/>
            <a:ext cx="1979700" cy="1979700"/>
          </a:xfrm>
          <a:prstGeom prst="ellipse">
            <a:avLst/>
          </a:prstGeom>
          <a:solidFill>
            <a:srgbClr val="49A81F"/>
          </a:solidFill>
          <a:ln cap="flat" cmpd="sng" w="19050">
            <a:solidFill>
              <a:srgbClr val="FFFFFF"/>
            </a:solidFill>
            <a:prstDash val="solid"/>
            <a:round/>
            <a:headEnd len="sm" w="sm" type="none"/>
            <a:tailEnd len="sm" w="sm" type="none"/>
          </a:ln>
          <a:effectLst>
            <a:outerShdw blurRad="328613" rotWithShape="0" algn="bl" dir="5400000" dist="95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17"/>
          <p:cNvSpPr txBox="1"/>
          <p:nvPr/>
        </p:nvSpPr>
        <p:spPr>
          <a:xfrm>
            <a:off x="195800" y="365923"/>
            <a:ext cx="1895700" cy="11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Light"/>
                <a:ea typeface="Roboto Light"/>
                <a:cs typeface="Roboto Light"/>
                <a:sym typeface="Roboto Light"/>
              </a:rPr>
              <a:t>Step 2</a:t>
            </a:r>
            <a:endParaRPr sz="2000">
              <a:solidFill>
                <a:schemeClr val="dk1"/>
              </a:solidFill>
              <a:latin typeface="Roboto Light"/>
              <a:ea typeface="Roboto Light"/>
              <a:cs typeface="Roboto Light"/>
              <a:sym typeface="Roboto Light"/>
            </a:endParaRPr>
          </a:p>
          <a:p>
            <a:pPr indent="0" lvl="0" marL="0" rtl="0" algn="ctr">
              <a:spcBef>
                <a:spcPts val="0"/>
              </a:spcBef>
              <a:spcAft>
                <a:spcPts val="0"/>
              </a:spcAft>
              <a:buNone/>
            </a:pPr>
            <a:r>
              <a:rPr lang="en" sz="2000">
                <a:solidFill>
                  <a:srgbClr val="FFFFFF"/>
                </a:solidFill>
                <a:latin typeface="Roboto Medium"/>
                <a:ea typeface="Roboto Medium"/>
                <a:cs typeface="Roboto Medium"/>
                <a:sym typeface="Roboto Medium"/>
              </a:rPr>
              <a:t>Identify Threat Agents</a:t>
            </a:r>
            <a:endParaRPr b="1" sz="2000">
              <a:solidFill>
                <a:srgbClr val="FFFFFF"/>
              </a:solidFill>
              <a:latin typeface="Roboto"/>
              <a:ea typeface="Roboto"/>
              <a:cs typeface="Roboto"/>
              <a:sym typeface="Roboto"/>
            </a:endParaRPr>
          </a:p>
        </p:txBody>
      </p:sp>
      <p:sp>
        <p:nvSpPr>
          <p:cNvPr id="2204" name="Google Shape;2204;p117"/>
          <p:cNvSpPr/>
          <p:nvPr/>
        </p:nvSpPr>
        <p:spPr>
          <a:xfrm>
            <a:off x="452750" y="2279650"/>
            <a:ext cx="353700" cy="353700"/>
          </a:xfrm>
          <a:prstGeom prst="ellipse">
            <a:avLst/>
          </a:prstGeom>
          <a:solidFill>
            <a:srgbClr val="49A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17"/>
          <p:cNvSpPr txBox="1"/>
          <p:nvPr/>
        </p:nvSpPr>
        <p:spPr>
          <a:xfrm>
            <a:off x="806450" y="2249625"/>
            <a:ext cx="5266200" cy="24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Threat agents</a:t>
            </a:r>
            <a:r>
              <a:rPr lang="en" sz="1500">
                <a:solidFill>
                  <a:schemeClr val="dk1"/>
                </a:solidFill>
                <a:latin typeface="Roboto"/>
                <a:ea typeface="Roboto"/>
                <a:cs typeface="Roboto"/>
                <a:sym typeface="Roboto"/>
              </a:rPr>
              <a:t> include a person or group that can produce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a threat, </a:t>
            </a:r>
            <a:r>
              <a:rPr i="1" lang="en" sz="1500">
                <a:solidFill>
                  <a:schemeClr val="dk1"/>
                </a:solidFill>
                <a:latin typeface="Roboto"/>
                <a:ea typeface="Roboto"/>
                <a:cs typeface="Roboto"/>
                <a:sym typeface="Roboto"/>
              </a:rPr>
              <a:t>whether or not </a:t>
            </a:r>
            <a:r>
              <a:rPr lang="en" sz="1500">
                <a:solidFill>
                  <a:schemeClr val="dk1"/>
                </a:solidFill>
                <a:latin typeface="Roboto"/>
                <a:ea typeface="Roboto"/>
                <a:cs typeface="Roboto"/>
                <a:sym typeface="Roboto"/>
              </a:rPr>
              <a:t>that person or group</a:t>
            </a:r>
            <a:r>
              <a:rPr lang="en" sz="15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is malicious. </a:t>
            </a:r>
            <a:endParaRPr sz="15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lang="en" sz="1500">
                <a:solidFill>
                  <a:schemeClr val="dk1"/>
                </a:solidFill>
                <a:latin typeface="Roboto"/>
                <a:ea typeface="Roboto"/>
                <a:cs typeface="Roboto"/>
                <a:sym typeface="Roboto"/>
              </a:rPr>
              <a:t>Threat agents include: </a:t>
            </a:r>
            <a:endParaRPr sz="1500">
              <a:solidFill>
                <a:schemeClr val="dk1"/>
              </a:solidFill>
              <a:latin typeface="Roboto"/>
              <a:ea typeface="Roboto"/>
              <a:cs typeface="Roboto"/>
              <a:sym typeface="Roboto"/>
            </a:endParaRPr>
          </a:p>
          <a:p>
            <a:pPr indent="-167640" lvl="0" marL="320040" rtl="0" algn="l">
              <a:spcBef>
                <a:spcPts val="400"/>
              </a:spcBef>
              <a:spcAft>
                <a:spcPts val="0"/>
              </a:spcAft>
              <a:buClr>
                <a:schemeClr val="dk1"/>
              </a:buClr>
              <a:buSzPts val="1200"/>
              <a:buFont typeface="Roboto"/>
              <a:buChar char="●"/>
            </a:pPr>
            <a:r>
              <a:rPr lang="en" sz="1200">
                <a:solidFill>
                  <a:schemeClr val="dk1"/>
                </a:solidFill>
                <a:latin typeface="Roboto"/>
                <a:ea typeface="Roboto"/>
                <a:cs typeface="Roboto"/>
                <a:sym typeface="Roboto"/>
              </a:rPr>
              <a:t>APTs (Advanced Persistent Threats)</a:t>
            </a:r>
            <a:endParaRPr sz="1200">
              <a:solidFill>
                <a:schemeClr val="dk1"/>
              </a:solidFill>
              <a:latin typeface="Roboto"/>
              <a:ea typeface="Roboto"/>
              <a:cs typeface="Roboto"/>
              <a:sym typeface="Roboto"/>
            </a:endParaRPr>
          </a:p>
          <a:p>
            <a:pPr indent="-167640" lvl="0" marL="320040" rtl="0" algn="l">
              <a:spcBef>
                <a:spcPts val="200"/>
              </a:spcBef>
              <a:spcAft>
                <a:spcPts val="0"/>
              </a:spcAft>
              <a:buClr>
                <a:schemeClr val="dk1"/>
              </a:buClr>
              <a:buSzPts val="1200"/>
              <a:buFont typeface="Roboto"/>
              <a:buChar char="●"/>
            </a:pPr>
            <a:r>
              <a:rPr lang="en" sz="1200">
                <a:solidFill>
                  <a:schemeClr val="dk1"/>
                </a:solidFill>
                <a:latin typeface="Roboto"/>
                <a:ea typeface="Roboto"/>
                <a:cs typeface="Roboto"/>
                <a:sym typeface="Roboto"/>
              </a:rPr>
              <a:t>Script kiddies</a:t>
            </a:r>
            <a:endParaRPr sz="1200">
              <a:solidFill>
                <a:schemeClr val="dk1"/>
              </a:solidFill>
              <a:latin typeface="Roboto"/>
              <a:ea typeface="Roboto"/>
              <a:cs typeface="Roboto"/>
              <a:sym typeface="Roboto"/>
            </a:endParaRPr>
          </a:p>
          <a:p>
            <a:pPr indent="-167640" lvl="0" marL="320040" rtl="0" algn="l">
              <a:spcBef>
                <a:spcPts val="200"/>
              </a:spcBef>
              <a:spcAft>
                <a:spcPts val="0"/>
              </a:spcAft>
              <a:buClr>
                <a:schemeClr val="dk1"/>
              </a:buClr>
              <a:buSzPts val="1200"/>
              <a:buFont typeface="Roboto"/>
              <a:buChar char="●"/>
            </a:pPr>
            <a:r>
              <a:rPr lang="en" sz="1200">
                <a:solidFill>
                  <a:schemeClr val="dk1"/>
                </a:solidFill>
                <a:latin typeface="Roboto"/>
                <a:ea typeface="Roboto"/>
                <a:cs typeface="Roboto"/>
                <a:sym typeface="Roboto"/>
              </a:rPr>
              <a:t>Employees opening phishing emails</a:t>
            </a:r>
            <a:endParaRPr sz="1200">
              <a:solidFill>
                <a:schemeClr val="dk1"/>
              </a:solidFill>
              <a:latin typeface="Roboto"/>
              <a:ea typeface="Roboto"/>
              <a:cs typeface="Roboto"/>
              <a:sym typeface="Roboto"/>
            </a:endParaRPr>
          </a:p>
          <a:p>
            <a:pPr indent="-167640" lvl="0" marL="320040" rtl="0" algn="l">
              <a:spcBef>
                <a:spcPts val="200"/>
              </a:spcBef>
              <a:spcAft>
                <a:spcPts val="200"/>
              </a:spcAft>
              <a:buClr>
                <a:schemeClr val="dk1"/>
              </a:buClr>
              <a:buSzPts val="1200"/>
              <a:buFont typeface="Roboto"/>
              <a:buChar char="●"/>
            </a:pPr>
            <a:r>
              <a:rPr lang="en" sz="1200">
                <a:solidFill>
                  <a:schemeClr val="dk1"/>
                </a:solidFill>
                <a:latin typeface="Roboto"/>
                <a:ea typeface="Roboto"/>
                <a:cs typeface="Roboto"/>
                <a:sym typeface="Roboto"/>
              </a:rPr>
              <a:t>Incompetent user breaking configurations on company computer</a:t>
            </a:r>
            <a:endParaRPr sz="1200"/>
          </a:p>
        </p:txBody>
      </p:sp>
      <p:sp>
        <p:nvSpPr>
          <p:cNvPr id="2206" name="Google Shape;2206;p117"/>
          <p:cNvSpPr/>
          <p:nvPr/>
        </p:nvSpPr>
        <p:spPr>
          <a:xfrm>
            <a:off x="6280850" y="3101725"/>
            <a:ext cx="2543700" cy="1639200"/>
          </a:xfrm>
          <a:prstGeom prst="round1Rect">
            <a:avLst>
              <a:gd fmla="val 16667" name="adj"/>
            </a:avLst>
          </a:prstGeom>
          <a:solidFill>
            <a:srgbClr val="FFFBBB"/>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7" name="Google Shape;2207;p117"/>
          <p:cNvPicPr preferRelativeResize="0"/>
          <p:nvPr/>
        </p:nvPicPr>
        <p:blipFill>
          <a:blip r:embed="rId3">
            <a:alphaModFix/>
          </a:blip>
          <a:stretch>
            <a:fillRect/>
          </a:stretch>
        </p:blipFill>
        <p:spPr>
          <a:xfrm>
            <a:off x="5885450" y="2696075"/>
            <a:ext cx="786699" cy="786699"/>
          </a:xfrm>
          <a:prstGeom prst="rect">
            <a:avLst/>
          </a:prstGeom>
          <a:noFill/>
          <a:ln>
            <a:noFill/>
          </a:ln>
        </p:spPr>
      </p:pic>
      <p:sp>
        <p:nvSpPr>
          <p:cNvPr id="2208" name="Google Shape;2208;p117"/>
          <p:cNvSpPr txBox="1"/>
          <p:nvPr/>
        </p:nvSpPr>
        <p:spPr>
          <a:xfrm>
            <a:off x="6377450" y="3144325"/>
            <a:ext cx="2543700" cy="16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Today, we’ll focus on </a:t>
            </a:r>
            <a:r>
              <a:rPr i="1" lang="en">
                <a:solidFill>
                  <a:schemeClr val="dk1"/>
                </a:solidFill>
                <a:latin typeface="Roboto"/>
                <a:ea typeface="Roboto"/>
                <a:cs typeface="Roboto"/>
                <a:sym typeface="Roboto"/>
              </a:rPr>
              <a:t>malicious </a:t>
            </a:r>
            <a:r>
              <a:rPr lang="en">
                <a:solidFill>
                  <a:schemeClr val="dk1"/>
                </a:solidFill>
                <a:latin typeface="Roboto"/>
                <a:ea typeface="Roboto"/>
                <a:cs typeface="Roboto"/>
                <a:sym typeface="Roboto"/>
              </a:rPr>
              <a:t>threat agents. </a:t>
            </a:r>
            <a:endParaRPr>
              <a:solidFill>
                <a:schemeClr val="dk1"/>
              </a:solidFill>
              <a:latin typeface="Roboto"/>
              <a:ea typeface="Roboto"/>
              <a:cs typeface="Roboto"/>
              <a:sym typeface="Roboto"/>
            </a:endParaRPr>
          </a:p>
          <a:p>
            <a:pPr indent="0" lvl="0" marL="0" rtl="0" algn="l">
              <a:spcBef>
                <a:spcPts val="800"/>
              </a:spcBef>
              <a:spcAft>
                <a:spcPts val="800"/>
              </a:spcAft>
              <a:buClr>
                <a:schemeClr val="dk1"/>
              </a:buClr>
              <a:buSzPts val="1100"/>
              <a:buFont typeface="Arial"/>
              <a:buNone/>
            </a:pPr>
            <a:r>
              <a:rPr lang="en">
                <a:solidFill>
                  <a:schemeClr val="dk1"/>
                </a:solidFill>
                <a:latin typeface="Roboto"/>
                <a:ea typeface="Roboto"/>
                <a:cs typeface="Roboto"/>
                <a:sym typeface="Roboto"/>
              </a:rPr>
              <a:t>Previously in class, we</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addressed </a:t>
            </a:r>
            <a:r>
              <a:rPr i="1" lang="en">
                <a:solidFill>
                  <a:schemeClr val="dk1"/>
                </a:solidFill>
                <a:latin typeface="Roboto"/>
                <a:ea typeface="Roboto"/>
                <a:cs typeface="Roboto"/>
                <a:sym typeface="Roboto"/>
              </a:rPr>
              <a:t>unwitting </a:t>
            </a:r>
            <a:r>
              <a:rPr lang="en">
                <a:solidFill>
                  <a:schemeClr val="dk1"/>
                </a:solidFill>
                <a:latin typeface="Roboto"/>
                <a:ea typeface="Roboto"/>
                <a:cs typeface="Roboto"/>
                <a:sym typeface="Roboto"/>
              </a:rPr>
              <a:t>threat agents, like employees opening phishing emails.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2212" name="Shape 2212"/>
        <p:cNvGrpSpPr/>
        <p:nvPr/>
      </p:nvGrpSpPr>
      <p:grpSpPr>
        <a:xfrm>
          <a:off x="0" y="0"/>
          <a:ext cx="0" cy="0"/>
          <a:chOff x="0" y="0"/>
          <a:chExt cx="0" cy="0"/>
        </a:xfrm>
      </p:grpSpPr>
      <p:sp>
        <p:nvSpPr>
          <p:cNvPr id="2213" name="Google Shape;2213;p118"/>
          <p:cNvSpPr txBox="1"/>
          <p:nvPr>
            <p:ph idx="1" type="subTitle"/>
          </p:nvPr>
        </p:nvSpPr>
        <p:spPr>
          <a:xfrm>
            <a:off x="1893475" y="725925"/>
            <a:ext cx="7250700" cy="1360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Roboto Medium"/>
                <a:ea typeface="Roboto Medium"/>
                <a:cs typeface="Roboto Medium"/>
                <a:sym typeface="Roboto Medium"/>
              </a:rPr>
              <a:t>Identify the attacks each agent is likely to perform.</a:t>
            </a:r>
            <a:endParaRPr sz="2000">
              <a:latin typeface="Roboto Medium"/>
              <a:ea typeface="Roboto Medium"/>
              <a:cs typeface="Roboto Medium"/>
              <a:sym typeface="Roboto Medium"/>
            </a:endParaRPr>
          </a:p>
        </p:txBody>
      </p:sp>
      <p:sp>
        <p:nvSpPr>
          <p:cNvPr id="2214" name="Google Shape;2214;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5" name="Google Shape;2215;p118"/>
          <p:cNvSpPr/>
          <p:nvPr/>
        </p:nvSpPr>
        <p:spPr>
          <a:xfrm>
            <a:off x="153800" y="106425"/>
            <a:ext cx="1979700" cy="1979700"/>
          </a:xfrm>
          <a:prstGeom prst="ellipse">
            <a:avLst/>
          </a:prstGeom>
          <a:solidFill>
            <a:srgbClr val="4FA786"/>
          </a:solidFill>
          <a:ln cap="flat" cmpd="sng" w="19050">
            <a:solidFill>
              <a:srgbClr val="FFFFFF"/>
            </a:solidFill>
            <a:prstDash val="solid"/>
            <a:round/>
            <a:headEnd len="sm" w="sm" type="none"/>
            <a:tailEnd len="sm" w="sm" type="none"/>
          </a:ln>
          <a:effectLst>
            <a:outerShdw blurRad="328613" rotWithShape="0" algn="bl" dir="5400000" dist="95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18"/>
          <p:cNvSpPr txBox="1"/>
          <p:nvPr/>
        </p:nvSpPr>
        <p:spPr>
          <a:xfrm>
            <a:off x="195800" y="365923"/>
            <a:ext cx="1895700" cy="11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Light"/>
                <a:ea typeface="Roboto Light"/>
                <a:cs typeface="Roboto Light"/>
                <a:sym typeface="Roboto Light"/>
              </a:rPr>
              <a:t>Step 3</a:t>
            </a:r>
            <a:endParaRPr sz="2000">
              <a:latin typeface="Roboto Light"/>
              <a:ea typeface="Roboto Light"/>
              <a:cs typeface="Roboto Light"/>
              <a:sym typeface="Roboto Light"/>
            </a:endParaRPr>
          </a:p>
          <a:p>
            <a:pPr indent="0" lvl="0" marL="0" rtl="0" algn="ctr">
              <a:spcBef>
                <a:spcPts val="0"/>
              </a:spcBef>
              <a:spcAft>
                <a:spcPts val="0"/>
              </a:spcAft>
              <a:buNone/>
            </a:pPr>
            <a:r>
              <a:rPr lang="en" sz="2000">
                <a:solidFill>
                  <a:srgbClr val="FFFFFF"/>
                </a:solidFill>
                <a:latin typeface="Roboto Medium"/>
                <a:ea typeface="Roboto Medium"/>
                <a:cs typeface="Roboto Medium"/>
                <a:sym typeface="Roboto Medium"/>
              </a:rPr>
              <a:t>Identify Potential Attacks</a:t>
            </a:r>
            <a:endParaRPr b="1" sz="2000">
              <a:solidFill>
                <a:srgbClr val="FFFFFF"/>
              </a:solidFill>
              <a:latin typeface="Roboto"/>
              <a:ea typeface="Roboto"/>
              <a:cs typeface="Roboto"/>
              <a:sym typeface="Roboto"/>
            </a:endParaRPr>
          </a:p>
        </p:txBody>
      </p:sp>
      <p:sp>
        <p:nvSpPr>
          <p:cNvPr id="2217" name="Google Shape;2217;p118"/>
          <p:cNvSpPr/>
          <p:nvPr/>
        </p:nvSpPr>
        <p:spPr>
          <a:xfrm>
            <a:off x="452750" y="2279650"/>
            <a:ext cx="353700" cy="353700"/>
          </a:xfrm>
          <a:prstGeom prst="ellips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18"/>
          <p:cNvSpPr/>
          <p:nvPr/>
        </p:nvSpPr>
        <p:spPr>
          <a:xfrm>
            <a:off x="452750" y="3170825"/>
            <a:ext cx="353700" cy="353700"/>
          </a:xfrm>
          <a:prstGeom prst="ellips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18"/>
          <p:cNvSpPr txBox="1"/>
          <p:nvPr/>
        </p:nvSpPr>
        <p:spPr>
          <a:xfrm>
            <a:off x="806450" y="2249625"/>
            <a:ext cx="8032800" cy="24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Different attackers use </a:t>
            </a:r>
            <a:r>
              <a:rPr lang="en" sz="1500">
                <a:solidFill>
                  <a:schemeClr val="dk1"/>
                </a:solidFill>
                <a:latin typeface="Roboto"/>
                <a:ea typeface="Roboto"/>
                <a:cs typeface="Roboto"/>
                <a:sym typeface="Roboto"/>
              </a:rPr>
              <a:t>different modes of attacks</a:t>
            </a:r>
            <a:r>
              <a:rPr lang="en" sz="1500">
                <a:solidFill>
                  <a:schemeClr val="dk1"/>
                </a:solidFill>
                <a:latin typeface="Roboto"/>
                <a:ea typeface="Roboto"/>
                <a:cs typeface="Roboto"/>
                <a:sym typeface="Roboto"/>
              </a:rPr>
              <a:t>. Different attacks mean different risks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and different considerations. </a:t>
            </a:r>
            <a:endParaRPr sz="1500">
              <a:solidFill>
                <a:schemeClr val="dk1"/>
              </a:solidFill>
              <a:latin typeface="Roboto"/>
              <a:ea typeface="Roboto"/>
              <a:cs typeface="Roboto"/>
              <a:sym typeface="Roboto"/>
            </a:endParaRPr>
          </a:p>
          <a:p>
            <a:pPr indent="0" lvl="0" marL="0" rtl="0" algn="l">
              <a:spcBef>
                <a:spcPts val="800"/>
              </a:spcBef>
              <a:spcAft>
                <a:spcPts val="0"/>
              </a:spcAft>
              <a:buNone/>
            </a:pPr>
            <a:r>
              <a:rPr lang="en" sz="1500">
                <a:solidFill>
                  <a:schemeClr val="dk1"/>
                </a:solidFill>
                <a:latin typeface="Roboto Medium"/>
                <a:ea typeface="Roboto Medium"/>
                <a:cs typeface="Roboto Medium"/>
                <a:sym typeface="Roboto Medium"/>
              </a:rPr>
              <a:t>Example: </a:t>
            </a:r>
            <a:r>
              <a:rPr lang="en" sz="1500">
                <a:solidFill>
                  <a:schemeClr val="dk1"/>
                </a:solidFill>
                <a:latin typeface="Roboto"/>
                <a:ea typeface="Roboto"/>
                <a:cs typeface="Roboto"/>
                <a:sym typeface="Roboto"/>
              </a:rPr>
              <a:t>Script kiddies</a:t>
            </a:r>
            <a:r>
              <a:rPr lang="en" sz="1500">
                <a:solidFill>
                  <a:schemeClr val="dk1"/>
                </a:solidFill>
                <a:latin typeface="Roboto Medium"/>
                <a:ea typeface="Roboto Medium"/>
                <a:cs typeface="Roboto Medium"/>
                <a:sym typeface="Roboto Medium"/>
              </a:rPr>
              <a:t> </a:t>
            </a:r>
            <a:r>
              <a:rPr lang="en" sz="1500">
                <a:solidFill>
                  <a:schemeClr val="dk1"/>
                </a:solidFill>
                <a:latin typeface="Roboto"/>
                <a:ea typeface="Roboto"/>
                <a:cs typeface="Roboto"/>
                <a:sym typeface="Roboto"/>
              </a:rPr>
              <a:t>will have different goals than a disgruntled employee. </a:t>
            </a:r>
            <a:endParaRPr sz="1500">
              <a:solidFill>
                <a:schemeClr val="dk1"/>
              </a:solidFill>
              <a:latin typeface="Roboto"/>
              <a:ea typeface="Roboto"/>
              <a:cs typeface="Roboto"/>
              <a:sym typeface="Roboto"/>
            </a:endParaRPr>
          </a:p>
          <a:p>
            <a:pPr indent="0" lvl="0" marL="0" rtl="0" algn="l">
              <a:spcBef>
                <a:spcPts val="800"/>
              </a:spcBef>
              <a:spcAft>
                <a:spcPts val="0"/>
              </a:spcAft>
              <a:buNone/>
            </a:pPr>
            <a:r>
              <a:rPr lang="en" sz="1500">
                <a:solidFill>
                  <a:schemeClr val="dk1"/>
                </a:solidFill>
                <a:latin typeface="Roboto"/>
                <a:ea typeface="Roboto"/>
                <a:cs typeface="Roboto"/>
                <a:sym typeface="Roboto"/>
              </a:rPr>
              <a:t>We can identify a </a:t>
            </a:r>
            <a:r>
              <a:rPr lang="en" sz="1500">
                <a:solidFill>
                  <a:schemeClr val="dk1"/>
                </a:solidFill>
                <a:latin typeface="Roboto"/>
                <a:ea typeface="Roboto"/>
                <a:cs typeface="Roboto"/>
                <a:sym typeface="Roboto"/>
              </a:rPr>
              <a:t>potential attack</a:t>
            </a:r>
            <a:r>
              <a:rPr lang="en" sz="1500">
                <a:solidFill>
                  <a:schemeClr val="dk1"/>
                </a:solidFill>
                <a:latin typeface="Roboto"/>
                <a:ea typeface="Roboto"/>
                <a:cs typeface="Roboto"/>
                <a:sym typeface="Roboto"/>
              </a:rPr>
              <a:t> by considering the threat agent’s:</a:t>
            </a:r>
            <a:r>
              <a:rPr lang="en" sz="1500">
                <a:solidFill>
                  <a:schemeClr val="dk1"/>
                </a:solidFill>
                <a:latin typeface="Roboto Medium"/>
                <a:ea typeface="Roboto Medium"/>
                <a:cs typeface="Roboto Medium"/>
                <a:sym typeface="Roboto Medium"/>
              </a:rPr>
              <a:t>  </a:t>
            </a:r>
            <a:endParaRPr sz="1500">
              <a:solidFill>
                <a:schemeClr val="dk1"/>
              </a:solidFill>
              <a:latin typeface="Roboto Medium"/>
              <a:ea typeface="Roboto Medium"/>
              <a:cs typeface="Roboto Medium"/>
              <a:sym typeface="Roboto Medium"/>
            </a:endParaRPr>
          </a:p>
          <a:p>
            <a:pPr indent="-167640" lvl="0" marL="320040" rtl="0" algn="l">
              <a:spcBef>
                <a:spcPts val="40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Motivation</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Skill level</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Amount of funding</a:t>
            </a:r>
            <a:endParaRPr sz="1200">
              <a:solidFill>
                <a:schemeClr val="dk1"/>
              </a:solidFill>
              <a:latin typeface="Roboto"/>
              <a:ea typeface="Roboto"/>
              <a:cs typeface="Roboto"/>
              <a:sym typeface="Roboto"/>
            </a:endParaRPr>
          </a:p>
          <a:p>
            <a:pPr indent="0" lvl="0" marL="0" rtl="0" algn="l">
              <a:spcBef>
                <a:spcPts val="800"/>
              </a:spcBef>
              <a:spcAft>
                <a:spcPts val="0"/>
              </a:spcAft>
              <a:buNone/>
            </a:pPr>
            <a:r>
              <a:rPr lang="en" sz="1500">
                <a:solidFill>
                  <a:schemeClr val="dk1"/>
                </a:solidFill>
                <a:latin typeface="Roboto Medium"/>
                <a:ea typeface="Roboto Medium"/>
                <a:cs typeface="Roboto Medium"/>
                <a:sym typeface="Roboto Medium"/>
              </a:rPr>
              <a:t>Example: </a:t>
            </a:r>
            <a:r>
              <a:rPr lang="en" sz="1500">
                <a:solidFill>
                  <a:schemeClr val="dk1"/>
                </a:solidFill>
                <a:latin typeface="Roboto"/>
                <a:ea typeface="Roboto"/>
                <a:cs typeface="Roboto"/>
                <a:sym typeface="Roboto"/>
              </a:rPr>
              <a:t>If a client’s web application is taken offline by a DoS attack, the severity of the risk depends on which threat agent is responsible. </a:t>
            </a:r>
            <a:endParaRPr sz="1500">
              <a:solidFill>
                <a:schemeClr val="dk1"/>
              </a:solidFill>
              <a:latin typeface="Roboto"/>
              <a:ea typeface="Roboto"/>
              <a:cs typeface="Roboto"/>
              <a:sym typeface="Roboto"/>
            </a:endParaRPr>
          </a:p>
          <a:p>
            <a:pPr indent="-167640" lvl="0" marL="320040" rtl="0" algn="l">
              <a:spcBef>
                <a:spcPts val="400"/>
              </a:spcBef>
              <a:spcAft>
                <a:spcPts val="0"/>
              </a:spcAft>
              <a:buClr>
                <a:schemeClr val="dk1"/>
              </a:buClr>
              <a:buSzPts val="1200"/>
              <a:buFont typeface="Roboto"/>
              <a:buChar char="●"/>
            </a:pPr>
            <a:r>
              <a:rPr lang="en" sz="1200">
                <a:solidFill>
                  <a:schemeClr val="dk1"/>
                </a:solidFill>
                <a:latin typeface="Roboto"/>
                <a:ea typeface="Roboto"/>
                <a:cs typeface="Roboto"/>
                <a:sym typeface="Roboto"/>
              </a:rPr>
              <a:t>Script kiddies might DoS a server simply to cause trouble.</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 APT might DoS a server as a smoke screen to steal valuable data. </a:t>
            </a:r>
            <a:endParaRPr sz="1200">
              <a:solidFill>
                <a:schemeClr val="dk1"/>
              </a:solidFill>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2223" name="Shape 2223"/>
        <p:cNvGrpSpPr/>
        <p:nvPr/>
      </p:nvGrpSpPr>
      <p:grpSpPr>
        <a:xfrm>
          <a:off x="0" y="0"/>
          <a:ext cx="0" cy="0"/>
          <a:chOff x="0" y="0"/>
          <a:chExt cx="0" cy="0"/>
        </a:xfrm>
      </p:grpSpPr>
      <p:sp>
        <p:nvSpPr>
          <p:cNvPr id="2224" name="Google Shape;2224;p119"/>
          <p:cNvSpPr txBox="1"/>
          <p:nvPr>
            <p:ph idx="1" type="subTitle"/>
          </p:nvPr>
        </p:nvSpPr>
        <p:spPr>
          <a:xfrm>
            <a:off x="1885800" y="620475"/>
            <a:ext cx="7067700" cy="646800"/>
          </a:xfrm>
          <a:prstGeom prst="rect">
            <a:avLst/>
          </a:prstGeom>
        </p:spPr>
        <p:txBody>
          <a:bodyPr anchorCtr="0" anchor="t" bIns="0" lIns="457200" spcFirstLastPara="1" rIns="457200" wrap="square" tIns="91425">
            <a:noAutofit/>
          </a:bodyPr>
          <a:lstStyle/>
          <a:p>
            <a:pPr indent="0" lvl="0" marL="114300" marR="114300" rtl="0" algn="l">
              <a:lnSpc>
                <a:spcPct val="100000"/>
              </a:lnSpc>
              <a:spcBef>
                <a:spcPts val="500"/>
              </a:spcBef>
              <a:spcAft>
                <a:spcPts val="0"/>
              </a:spcAft>
              <a:buClr>
                <a:schemeClr val="dk1"/>
              </a:buClr>
              <a:buSzPts val="1100"/>
              <a:buFont typeface="Arial"/>
              <a:buNone/>
            </a:pPr>
            <a:r>
              <a:rPr b="1" lang="en"/>
              <a:t>Identify the most vulnerable points in a system, how the agent will </a:t>
            </a:r>
            <a:r>
              <a:rPr b="1" lang="en"/>
              <a:t>deliver</a:t>
            </a:r>
            <a:r>
              <a:rPr b="1" lang="en"/>
              <a:t> the attack, and where an attack is most likely to occur.</a:t>
            </a:r>
            <a:endParaRPr b="1"/>
          </a:p>
          <a:p>
            <a:pPr indent="0" lvl="0" marL="114300" marR="114300" rtl="0" algn="l">
              <a:lnSpc>
                <a:spcPct val="115000"/>
              </a:lnSpc>
              <a:spcBef>
                <a:spcPts val="50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Medium"/>
              <a:ea typeface="Roboto Medium"/>
              <a:cs typeface="Roboto Medium"/>
              <a:sym typeface="Roboto Medium"/>
            </a:endParaRPr>
          </a:p>
        </p:txBody>
      </p:sp>
      <p:sp>
        <p:nvSpPr>
          <p:cNvPr id="2225" name="Google Shape;2225;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6" name="Google Shape;2226;p119"/>
          <p:cNvSpPr/>
          <p:nvPr/>
        </p:nvSpPr>
        <p:spPr>
          <a:xfrm>
            <a:off x="153800" y="106425"/>
            <a:ext cx="1979700" cy="1979700"/>
          </a:xfrm>
          <a:prstGeom prst="ellipse">
            <a:avLst/>
          </a:prstGeom>
          <a:solidFill>
            <a:srgbClr val="1AA0AE"/>
          </a:solidFill>
          <a:ln cap="flat" cmpd="sng" w="19050">
            <a:solidFill>
              <a:srgbClr val="FFFFFF"/>
            </a:solidFill>
            <a:prstDash val="solid"/>
            <a:round/>
            <a:headEnd len="sm" w="sm" type="none"/>
            <a:tailEnd len="sm" w="sm" type="none"/>
          </a:ln>
          <a:effectLst>
            <a:outerShdw blurRad="328613" rotWithShape="0" algn="bl" dir="5400000" dist="95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19"/>
          <p:cNvSpPr txBox="1"/>
          <p:nvPr/>
        </p:nvSpPr>
        <p:spPr>
          <a:xfrm>
            <a:off x="195800" y="365923"/>
            <a:ext cx="1895700" cy="11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Light"/>
                <a:ea typeface="Roboto Light"/>
                <a:cs typeface="Roboto Light"/>
                <a:sym typeface="Roboto Light"/>
              </a:rPr>
              <a:t>Step 4</a:t>
            </a:r>
            <a:r>
              <a:rPr lang="en" sz="2000">
                <a:solidFill>
                  <a:srgbClr val="FFFFFF"/>
                </a:solidFill>
                <a:latin typeface="Roboto Medium"/>
                <a:ea typeface="Roboto Medium"/>
                <a:cs typeface="Roboto Medium"/>
                <a:sym typeface="Roboto Medium"/>
              </a:rPr>
              <a:t> </a:t>
            </a:r>
            <a:br>
              <a:rPr lang="en" sz="2000">
                <a:solidFill>
                  <a:srgbClr val="FFFFFF"/>
                </a:solidFill>
                <a:latin typeface="Roboto Medium"/>
                <a:ea typeface="Roboto Medium"/>
                <a:cs typeface="Roboto Medium"/>
                <a:sym typeface="Roboto Medium"/>
              </a:rPr>
            </a:br>
            <a:r>
              <a:rPr lang="en" sz="1900">
                <a:solidFill>
                  <a:srgbClr val="FFFFFF"/>
                </a:solidFill>
                <a:latin typeface="Roboto Medium"/>
                <a:ea typeface="Roboto Medium"/>
                <a:cs typeface="Roboto Medium"/>
                <a:sym typeface="Roboto Medium"/>
              </a:rPr>
              <a:t>Identify </a:t>
            </a:r>
            <a:r>
              <a:rPr lang="en" sz="1900">
                <a:solidFill>
                  <a:srgbClr val="FFFFFF"/>
                </a:solidFill>
                <a:latin typeface="Roboto Medium"/>
                <a:ea typeface="Roboto Medium"/>
                <a:cs typeface="Roboto Medium"/>
                <a:sym typeface="Roboto Medium"/>
              </a:rPr>
              <a:t>E</a:t>
            </a:r>
            <a:r>
              <a:rPr lang="en" sz="1900">
                <a:solidFill>
                  <a:srgbClr val="FFFFFF"/>
                </a:solidFill>
                <a:latin typeface="Roboto Medium"/>
                <a:ea typeface="Roboto Medium"/>
                <a:cs typeface="Roboto Medium"/>
                <a:sym typeface="Roboto Medium"/>
              </a:rPr>
              <a:t>xploitable </a:t>
            </a:r>
            <a:r>
              <a:rPr lang="en" sz="1900">
                <a:solidFill>
                  <a:srgbClr val="FFFFFF"/>
                </a:solidFill>
                <a:latin typeface="Roboto Medium"/>
                <a:ea typeface="Roboto Medium"/>
                <a:cs typeface="Roboto Medium"/>
                <a:sym typeface="Roboto Medium"/>
              </a:rPr>
              <a:t>V</a:t>
            </a:r>
            <a:r>
              <a:rPr lang="en" sz="1900">
                <a:solidFill>
                  <a:srgbClr val="FFFFFF"/>
                </a:solidFill>
                <a:latin typeface="Roboto Medium"/>
                <a:ea typeface="Roboto Medium"/>
                <a:cs typeface="Roboto Medium"/>
                <a:sym typeface="Roboto Medium"/>
              </a:rPr>
              <a:t>ulnerabilities</a:t>
            </a:r>
            <a:endParaRPr b="1" sz="1900">
              <a:solidFill>
                <a:srgbClr val="FFFFFF"/>
              </a:solidFill>
              <a:latin typeface="Roboto"/>
              <a:ea typeface="Roboto"/>
              <a:cs typeface="Roboto"/>
              <a:sym typeface="Roboto"/>
            </a:endParaRPr>
          </a:p>
        </p:txBody>
      </p:sp>
      <p:sp>
        <p:nvSpPr>
          <p:cNvPr id="2228" name="Google Shape;2228;p119"/>
          <p:cNvSpPr/>
          <p:nvPr/>
        </p:nvSpPr>
        <p:spPr>
          <a:xfrm>
            <a:off x="452750" y="2279650"/>
            <a:ext cx="353700" cy="353700"/>
          </a:xfrm>
          <a:prstGeom prst="ellips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19"/>
          <p:cNvSpPr txBox="1"/>
          <p:nvPr/>
        </p:nvSpPr>
        <p:spPr>
          <a:xfrm>
            <a:off x="806450" y="2249625"/>
            <a:ext cx="6306000" cy="24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Once we determine who might attack and what methods they might use, we determine where exactly in the system they will likely direct their attacks, and what will be at risk if they do.</a:t>
            </a:r>
            <a:endParaRPr sz="1600">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Example</a:t>
            </a:r>
            <a:r>
              <a:rPr lang="en" sz="1500">
                <a:solidFill>
                  <a:schemeClr val="dk1"/>
                </a:solidFill>
                <a:latin typeface="Roboto"/>
                <a:ea typeface="Roboto"/>
                <a:cs typeface="Roboto"/>
                <a:sym typeface="Roboto"/>
              </a:rPr>
              <a:t>: If a network has only one database that stores everything, the entire company will lose access to all data if it is compromised. An attacker seeking to DoS the company's network can exploit this database to achieve their goal.</a:t>
            </a:r>
            <a:endParaRPr sz="1500">
              <a:solidFill>
                <a:schemeClr val="dk1"/>
              </a:solidFill>
              <a:latin typeface="Roboto"/>
              <a:ea typeface="Roboto"/>
              <a:cs typeface="Roboto"/>
              <a:sym typeface="Roboto"/>
            </a:endParaRPr>
          </a:p>
          <a:p>
            <a:pPr indent="0" lvl="0" marL="0" rtl="0" algn="l">
              <a:spcBef>
                <a:spcPts val="0"/>
              </a:spcBef>
              <a:spcAft>
                <a:spcPts val="800"/>
              </a:spcAft>
              <a:buNone/>
            </a:pPr>
            <a:r>
              <a:t/>
            </a:r>
            <a:endParaRPr sz="15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3" name="Shape 2233"/>
        <p:cNvGrpSpPr/>
        <p:nvPr/>
      </p:nvGrpSpPr>
      <p:grpSpPr>
        <a:xfrm>
          <a:off x="0" y="0"/>
          <a:ext cx="0" cy="0"/>
          <a:chOff x="0" y="0"/>
          <a:chExt cx="0" cy="0"/>
        </a:xfrm>
      </p:grpSpPr>
      <p:sp>
        <p:nvSpPr>
          <p:cNvPr id="2234" name="Google Shape;2234;p12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2235" name="Google Shape;2235;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36" name="Google Shape;2236;p120"/>
          <p:cNvSpPr txBox="1"/>
          <p:nvPr>
            <p:ph idx="2" type="title"/>
          </p:nvPr>
        </p:nvSpPr>
        <p:spPr>
          <a:xfrm>
            <a:off x="274350" y="1053300"/>
            <a:ext cx="88698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2800">
                <a:latin typeface="Roboto Medium"/>
                <a:ea typeface="Roboto Medium"/>
                <a:cs typeface="Roboto Medium"/>
                <a:sym typeface="Roboto Medium"/>
              </a:rPr>
              <a:t>Activity:</a:t>
            </a:r>
            <a:r>
              <a:rPr lang="en" sz="2800"/>
              <a:t> </a:t>
            </a:r>
            <a:r>
              <a:rPr lang="en" sz="2800">
                <a:latin typeface="Roboto Light"/>
                <a:ea typeface="Roboto Light"/>
                <a:cs typeface="Roboto Light"/>
                <a:sym typeface="Roboto Light"/>
              </a:rPr>
              <a:t>Threat Modeling</a:t>
            </a:r>
            <a:r>
              <a:rPr lang="en" sz="2800">
                <a:latin typeface="Roboto Light"/>
                <a:ea typeface="Roboto Light"/>
                <a:cs typeface="Roboto Light"/>
                <a:sym typeface="Roboto Light"/>
              </a:rPr>
              <a:t>:</a:t>
            </a:r>
            <a:r>
              <a:rPr lang="en" sz="2800">
                <a:latin typeface="Roboto Light"/>
                <a:ea typeface="Roboto Light"/>
                <a:cs typeface="Roboto Light"/>
                <a:sym typeface="Roboto Light"/>
              </a:rPr>
              <a:t> Steps 1-4</a:t>
            </a:r>
            <a:r>
              <a:rPr lang="en" sz="3000">
                <a:latin typeface="Roboto Light"/>
                <a:ea typeface="Roboto Light"/>
                <a:cs typeface="Roboto Light"/>
                <a:sym typeface="Roboto Light"/>
              </a:rPr>
              <a:t> </a:t>
            </a:r>
            <a:endParaRPr/>
          </a:p>
          <a:p>
            <a:pPr indent="0" lvl="0" marL="0" rtl="0" algn="l">
              <a:spcBef>
                <a:spcPts val="800"/>
              </a:spcBef>
              <a:spcAft>
                <a:spcPts val="0"/>
              </a:spcAft>
              <a:buNone/>
            </a:pPr>
            <a:r>
              <a:rPr lang="en" sz="2000">
                <a:latin typeface="Roboto Light"/>
                <a:ea typeface="Roboto Light"/>
                <a:cs typeface="Roboto Light"/>
                <a:sym typeface="Roboto Light"/>
              </a:rPr>
              <a:t>In this </a:t>
            </a:r>
            <a:r>
              <a:rPr lang="en" sz="2000">
                <a:latin typeface="Roboto Light"/>
                <a:ea typeface="Roboto Light"/>
                <a:cs typeface="Roboto Light"/>
                <a:sym typeface="Roboto Light"/>
              </a:rPr>
              <a:t>activity, you’ll learn more about </a:t>
            </a:r>
            <a:br>
              <a:rPr lang="en" sz="2000">
                <a:latin typeface="Roboto Light"/>
                <a:ea typeface="Roboto Light"/>
                <a:cs typeface="Roboto Light"/>
                <a:sym typeface="Roboto Light"/>
              </a:rPr>
            </a:br>
            <a:r>
              <a:rPr lang="en" sz="2000">
                <a:latin typeface="Roboto Light"/>
                <a:ea typeface="Roboto Light"/>
                <a:cs typeface="Roboto Light"/>
                <a:sym typeface="Roboto Light"/>
              </a:rPr>
              <a:t>GeldCorp’s business operations and </a:t>
            </a:r>
            <a:br>
              <a:rPr lang="en" sz="2000">
                <a:latin typeface="Roboto Light"/>
                <a:ea typeface="Roboto Light"/>
                <a:cs typeface="Roboto Light"/>
                <a:sym typeface="Roboto Light"/>
              </a:rPr>
            </a:br>
            <a:r>
              <a:rPr lang="en" sz="2000">
                <a:latin typeface="Roboto Light"/>
                <a:ea typeface="Roboto Light"/>
                <a:cs typeface="Roboto Light"/>
                <a:sym typeface="Roboto Light"/>
              </a:rPr>
              <a:t>assets before applying steps 1-4 of </a:t>
            </a:r>
            <a:br>
              <a:rPr lang="en" sz="2000">
                <a:latin typeface="Roboto Light"/>
                <a:ea typeface="Roboto Light"/>
                <a:cs typeface="Roboto Light"/>
                <a:sym typeface="Roboto Light"/>
              </a:rPr>
            </a:br>
            <a:r>
              <a:rPr lang="en" sz="2000">
                <a:latin typeface="Roboto Light"/>
                <a:ea typeface="Roboto Light"/>
                <a:cs typeface="Roboto Light"/>
                <a:sym typeface="Roboto Light"/>
              </a:rPr>
              <a:t>the OWASP process. </a:t>
            </a:r>
            <a:endParaRPr sz="2000">
              <a:latin typeface="Roboto Light"/>
              <a:ea typeface="Roboto Light"/>
              <a:cs typeface="Roboto Light"/>
              <a:sym typeface="Roboto Light"/>
            </a:endParaRPr>
          </a:p>
          <a:p>
            <a:pPr indent="0" lvl="0" marL="0" rtl="0" algn="l">
              <a:spcBef>
                <a:spcPts val="800"/>
              </a:spcBef>
              <a:spcAft>
                <a:spcPts val="800"/>
              </a:spcAft>
              <a:buNone/>
            </a:pPr>
            <a:r>
              <a:rPr i="1" lang="en" sz="2000">
                <a:solidFill>
                  <a:srgbClr val="24292E"/>
                </a:solidFill>
                <a:latin typeface="Roboto Light"/>
                <a:ea typeface="Roboto Light"/>
                <a:cs typeface="Roboto Light"/>
                <a:sym typeface="Roboto Light"/>
              </a:rPr>
              <a:t>Instructions shared on Slack.</a:t>
            </a:r>
            <a:endParaRPr i="1" sz="2000">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0" name="Shape 2240"/>
        <p:cNvGrpSpPr/>
        <p:nvPr/>
      </p:nvGrpSpPr>
      <p:grpSpPr>
        <a:xfrm>
          <a:off x="0" y="0"/>
          <a:ext cx="0" cy="0"/>
          <a:chOff x="0" y="0"/>
          <a:chExt cx="0" cy="0"/>
        </a:xfrm>
      </p:grpSpPr>
      <p:sp>
        <p:nvSpPr>
          <p:cNvPr id="2241" name="Google Shape;224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42" name="Google Shape;2242;p121"/>
          <p:cNvSpPr txBox="1"/>
          <p:nvPr/>
        </p:nvSpPr>
        <p:spPr>
          <a:xfrm>
            <a:off x="0" y="3557375"/>
            <a:ext cx="91440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Clr>
                <a:srgbClr val="000000"/>
              </a:buClr>
              <a:buSzPts val="1100"/>
              <a:buFont typeface="Arial"/>
              <a:buNone/>
            </a:pPr>
            <a:r>
              <a:rPr lang="en" sz="3000">
                <a:latin typeface="Roboto Light"/>
                <a:ea typeface="Roboto Light"/>
                <a:cs typeface="Roboto Light"/>
                <a:sym typeface="Roboto Light"/>
              </a:rPr>
              <a:t>Threat Modeling: Steps 1-4</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4" name="Google Shape;2034;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5" name="Google Shape;2035;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today’s class, you will be able to:</a:t>
            </a:r>
            <a:endParaRPr/>
          </a:p>
        </p:txBody>
      </p:sp>
      <p:sp>
        <p:nvSpPr>
          <p:cNvPr id="2036" name="Google Shape;2036;p10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0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0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9" name="Google Shape;2039;p104"/>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2040" name="Google Shape;2040;p104"/>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2041" name="Google Shape;2041;p104"/>
          <p:cNvPicPr preferRelativeResize="0"/>
          <p:nvPr/>
        </p:nvPicPr>
        <p:blipFill rotWithShape="1">
          <a:blip r:embed="rId5">
            <a:alphaModFix/>
          </a:blip>
          <a:srcRect b="1765" l="0" r="0" t="1774"/>
          <a:stretch/>
        </p:blipFill>
        <p:spPr>
          <a:xfrm>
            <a:off x="429768" y="3056198"/>
            <a:ext cx="785566" cy="606900"/>
          </a:xfrm>
          <a:prstGeom prst="rect">
            <a:avLst/>
          </a:prstGeom>
          <a:noFill/>
          <a:ln>
            <a:noFill/>
          </a:ln>
        </p:spPr>
      </p:pic>
      <p:sp>
        <p:nvSpPr>
          <p:cNvPr id="2042" name="Google Shape;2042;p104"/>
          <p:cNvSpPr txBox="1"/>
          <p:nvPr>
            <p:ph idx="1" type="subTitle"/>
          </p:nvPr>
        </p:nvSpPr>
        <p:spPr>
          <a:xfrm>
            <a:off x="1579100" y="1471200"/>
            <a:ext cx="6083100" cy="53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800"/>
              </a:spcAft>
              <a:buNone/>
            </a:pPr>
            <a:r>
              <a:rPr lang="en" sz="1800">
                <a:latin typeface="Roboto"/>
                <a:ea typeface="Roboto"/>
                <a:cs typeface="Roboto"/>
                <a:sym typeface="Roboto"/>
              </a:rPr>
              <a:t>Identify threat agents, possible attacks, and exploitable vulnerabilities relevant to a given asset.</a:t>
            </a:r>
            <a:endParaRPr sz="1800">
              <a:latin typeface="Roboto"/>
              <a:ea typeface="Roboto"/>
              <a:cs typeface="Roboto"/>
              <a:sym typeface="Roboto"/>
            </a:endParaRPr>
          </a:p>
        </p:txBody>
      </p:sp>
      <p:sp>
        <p:nvSpPr>
          <p:cNvPr id="2043" name="Google Shape;2043;p104"/>
          <p:cNvSpPr txBox="1"/>
          <p:nvPr>
            <p:ph idx="2" type="subTitle"/>
          </p:nvPr>
        </p:nvSpPr>
        <p:spPr>
          <a:xfrm>
            <a:off x="1562825" y="2233550"/>
            <a:ext cx="6099300" cy="60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800"/>
              </a:spcAft>
              <a:buNone/>
            </a:pPr>
            <a:r>
              <a:rPr lang="en" sz="1800">
                <a:latin typeface="Roboto"/>
                <a:ea typeface="Roboto"/>
                <a:cs typeface="Roboto"/>
                <a:sym typeface="Roboto"/>
              </a:rPr>
              <a:t>Prioritize risks based on likelihood and impact potential. </a:t>
            </a:r>
            <a:endParaRPr sz="1800">
              <a:latin typeface="Roboto"/>
              <a:ea typeface="Roboto"/>
              <a:cs typeface="Roboto"/>
              <a:sym typeface="Roboto"/>
            </a:endParaRPr>
          </a:p>
        </p:txBody>
      </p:sp>
      <p:sp>
        <p:nvSpPr>
          <p:cNvPr id="2044" name="Google Shape;2044;p104"/>
          <p:cNvSpPr txBox="1"/>
          <p:nvPr>
            <p:ph idx="3" type="subTitle"/>
          </p:nvPr>
        </p:nvSpPr>
        <p:spPr>
          <a:xfrm>
            <a:off x="1570958" y="3076275"/>
            <a:ext cx="60993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Choose and justify controls for a given risk.</a:t>
            </a:r>
            <a:endParaRPr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6" name="Shape 2246"/>
        <p:cNvGrpSpPr/>
        <p:nvPr/>
      </p:nvGrpSpPr>
      <p:grpSpPr>
        <a:xfrm>
          <a:off x="0" y="0"/>
          <a:ext cx="0" cy="0"/>
          <a:chOff x="0" y="0"/>
          <a:chExt cx="0" cy="0"/>
        </a:xfrm>
      </p:grpSpPr>
      <p:sp>
        <p:nvSpPr>
          <p:cNvPr id="2247" name="Google Shape;2247;p12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Analysis</a:t>
            </a:r>
            <a:endParaRPr/>
          </a:p>
        </p:txBody>
      </p:sp>
      <p:sp>
        <p:nvSpPr>
          <p:cNvPr id="2248" name="Google Shape;2248;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9" name="Google Shape;2249;p12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24242"/>
            </a:gs>
            <a:gs pos="100000">
              <a:srgbClr val="010101"/>
            </a:gs>
          </a:gsLst>
          <a:lin ang="5400012" scaled="0"/>
        </a:gradFill>
      </p:bgPr>
    </p:bg>
    <p:spTree>
      <p:nvGrpSpPr>
        <p:cNvPr id="2253" name="Shape 2253"/>
        <p:cNvGrpSpPr/>
        <p:nvPr/>
      </p:nvGrpSpPr>
      <p:grpSpPr>
        <a:xfrm>
          <a:off x="0" y="0"/>
          <a:ext cx="0" cy="0"/>
          <a:chOff x="0" y="0"/>
          <a:chExt cx="0" cy="0"/>
        </a:xfrm>
      </p:grpSpPr>
      <p:pic>
        <p:nvPicPr>
          <p:cNvPr id="2254" name="Google Shape;2254;p123"/>
          <p:cNvPicPr preferRelativeResize="0"/>
          <p:nvPr/>
        </p:nvPicPr>
        <p:blipFill rotWithShape="1">
          <a:blip r:embed="rId3">
            <a:alphaModFix amt="95000"/>
          </a:blip>
          <a:srcRect b="30246" l="0" r="26378" t="7849"/>
          <a:stretch/>
        </p:blipFill>
        <p:spPr>
          <a:xfrm>
            <a:off x="0" y="-50"/>
            <a:ext cx="9168600" cy="5143500"/>
          </a:xfrm>
          <a:prstGeom prst="rect">
            <a:avLst/>
          </a:prstGeom>
          <a:noFill/>
          <a:ln>
            <a:noFill/>
          </a:ln>
        </p:spPr>
      </p:pic>
      <p:sp>
        <p:nvSpPr>
          <p:cNvPr id="2255" name="Google Shape;2255;p123"/>
          <p:cNvSpPr/>
          <p:nvPr/>
        </p:nvSpPr>
        <p:spPr>
          <a:xfrm>
            <a:off x="0" y="100"/>
            <a:ext cx="5096400" cy="5143500"/>
          </a:xfrm>
          <a:prstGeom prst="rect">
            <a:avLst/>
          </a:prstGeom>
          <a:solidFill>
            <a:srgbClr val="007AAE">
              <a:alpha val="92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56" name="Google Shape;2256;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Risk Analysis</a:t>
            </a:r>
            <a:endParaRPr>
              <a:solidFill>
                <a:srgbClr val="FFFFFF"/>
              </a:solidFill>
            </a:endParaRPr>
          </a:p>
        </p:txBody>
      </p:sp>
      <p:sp>
        <p:nvSpPr>
          <p:cNvPr id="2257" name="Google Shape;2257;p123"/>
          <p:cNvSpPr txBox="1"/>
          <p:nvPr>
            <p:ph idx="1" type="subTitle"/>
          </p:nvPr>
        </p:nvSpPr>
        <p:spPr>
          <a:xfrm>
            <a:off x="0" y="675975"/>
            <a:ext cx="5576700" cy="1205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Risk analysis </a:t>
            </a:r>
            <a:r>
              <a:rPr lang="en">
                <a:solidFill>
                  <a:srgbClr val="FFFFFF"/>
                </a:solidFill>
                <a:latin typeface="Roboto Light"/>
                <a:ea typeface="Roboto Light"/>
                <a:cs typeface="Roboto Light"/>
                <a:sym typeface="Roboto Light"/>
              </a:rPr>
              <a:t>is the process of </a:t>
            </a:r>
            <a:r>
              <a:rPr lang="en">
                <a:solidFill>
                  <a:srgbClr val="FFFFFF"/>
                </a:solidFill>
                <a:latin typeface="Roboto Light"/>
                <a:ea typeface="Roboto Light"/>
                <a:cs typeface="Roboto Light"/>
                <a:sym typeface="Roboto Light"/>
              </a:rPr>
              <a:t>prioritizing</a:t>
            </a:r>
            <a:r>
              <a:rPr lang="en">
                <a:solidFill>
                  <a:srgbClr val="FFFFFF"/>
                </a:solidFill>
                <a:latin typeface="Roboto Light"/>
                <a:ea typeface="Roboto Light"/>
                <a:cs typeface="Roboto Light"/>
                <a:sym typeface="Roboto Light"/>
              </a:rPr>
              <a:t> threats identified in </a:t>
            </a:r>
            <a:r>
              <a:rPr lang="en">
                <a:solidFill>
                  <a:srgbClr val="FFFFFF"/>
                </a:solidFill>
                <a:latin typeface="Roboto Light"/>
                <a:ea typeface="Roboto Light"/>
                <a:cs typeface="Roboto Light"/>
                <a:sym typeface="Roboto Light"/>
              </a:rPr>
              <a:t>s</a:t>
            </a:r>
            <a:r>
              <a:rPr lang="en">
                <a:solidFill>
                  <a:srgbClr val="FFFFFF"/>
                </a:solidFill>
                <a:latin typeface="Roboto Light"/>
                <a:ea typeface="Roboto Light"/>
                <a:cs typeface="Roboto Light"/>
                <a:sym typeface="Roboto Light"/>
              </a:rPr>
              <a:t>teps 1-4 based on their potential impact and likelihood.</a:t>
            </a:r>
            <a:r>
              <a:rPr lang="en">
                <a:solidFill>
                  <a:srgbClr val="FFFFFF"/>
                </a:solidFill>
              </a:rPr>
              <a:t> </a:t>
            </a:r>
            <a:endParaRPr>
              <a:solidFill>
                <a:srgbClr val="FFFFFF"/>
              </a:solidFill>
            </a:endParaRPr>
          </a:p>
        </p:txBody>
      </p:sp>
      <p:sp>
        <p:nvSpPr>
          <p:cNvPr id="2258" name="Google Shape;225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9" name="Google Shape;2259;p123"/>
          <p:cNvSpPr txBox="1"/>
          <p:nvPr>
            <p:ph idx="3" type="body"/>
          </p:nvPr>
        </p:nvSpPr>
        <p:spPr>
          <a:xfrm>
            <a:off x="175" y="1881025"/>
            <a:ext cx="5350200" cy="2919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S</a:t>
            </a:r>
            <a:r>
              <a:rPr lang="en">
                <a:solidFill>
                  <a:srgbClr val="FFFFFF"/>
                </a:solidFill>
                <a:latin typeface="Roboto Light"/>
                <a:ea typeface="Roboto Light"/>
                <a:cs typeface="Roboto Light"/>
                <a:sym typeface="Roboto Light"/>
              </a:rPr>
              <a:t>cenario </a:t>
            </a:r>
            <a:endParaRPr>
              <a:solidFill>
                <a:srgbClr val="FFFFFF"/>
              </a:solidFill>
              <a:latin typeface="Roboto Light"/>
              <a:ea typeface="Roboto Light"/>
              <a:cs typeface="Roboto Light"/>
              <a:sym typeface="Roboto Light"/>
            </a:endParaRPr>
          </a:p>
          <a:p>
            <a:pPr indent="0" lvl="0" marL="0" rtl="0" algn="l">
              <a:spcBef>
                <a:spcPts val="800"/>
              </a:spcBef>
              <a:spcAft>
                <a:spcPts val="0"/>
              </a:spcAft>
              <a:buNone/>
            </a:pPr>
            <a:r>
              <a:rPr lang="en">
                <a:solidFill>
                  <a:srgbClr val="FFFFFF"/>
                </a:solidFill>
                <a:latin typeface="Roboto Light"/>
                <a:ea typeface="Roboto Light"/>
                <a:cs typeface="Roboto Light"/>
                <a:sym typeface="Roboto Light"/>
              </a:rPr>
              <a:t>Y</a:t>
            </a:r>
            <a:r>
              <a:rPr lang="en">
                <a:solidFill>
                  <a:srgbClr val="FFFFFF"/>
                </a:solidFill>
                <a:latin typeface="Roboto Light"/>
                <a:ea typeface="Roboto Light"/>
                <a:cs typeface="Roboto Light"/>
                <a:sym typeface="Roboto Light"/>
              </a:rPr>
              <a:t>ou’ve identified more than 10 potential attacks that GeldCorp</a:t>
            </a:r>
            <a:r>
              <a:rPr lang="en">
                <a:solidFill>
                  <a:srgbClr val="FFFFFF"/>
                </a:solidFill>
                <a:latin typeface="Roboto Light"/>
                <a:ea typeface="Roboto Light"/>
                <a:cs typeface="Roboto Light"/>
                <a:sym typeface="Roboto Light"/>
              </a:rPr>
              <a:t> should consider</a:t>
            </a:r>
            <a:r>
              <a:rPr lang="en">
                <a:solidFill>
                  <a:srgbClr val="FFFFFF"/>
                </a:solidFill>
                <a:latin typeface="Roboto Light"/>
                <a:ea typeface="Roboto Light"/>
                <a:cs typeface="Roboto Light"/>
                <a:sym typeface="Roboto Light"/>
              </a:rPr>
              <a:t>. All can be mitigated, but </a:t>
            </a: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each fix costs around $2.5k. GeldCorp’s Security Department only has $10k budgeted for the project. You must </a:t>
            </a:r>
            <a:r>
              <a:rPr lang="en">
                <a:solidFill>
                  <a:srgbClr val="FFFFFF"/>
                </a:solidFill>
                <a:latin typeface="Roboto Light"/>
                <a:ea typeface="Roboto Light"/>
                <a:cs typeface="Roboto Light"/>
                <a:sym typeface="Roboto Light"/>
              </a:rPr>
              <a:t>provide guidance</a:t>
            </a:r>
            <a:r>
              <a:rPr lang="en">
                <a:solidFill>
                  <a:srgbClr val="FFFFFF"/>
                </a:solidFill>
                <a:latin typeface="Roboto Light"/>
                <a:ea typeface="Roboto Light"/>
                <a:cs typeface="Roboto Light"/>
                <a:sym typeface="Roboto Light"/>
              </a:rPr>
              <a:t> on which four fixes should be prioritized.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400"/>
              </a:spcBef>
              <a:spcAft>
                <a:spcPts val="0"/>
              </a:spcAft>
              <a:buNone/>
            </a:pPr>
            <a:r>
              <a:rPr lang="en">
                <a:solidFill>
                  <a:srgbClr val="FFFFFF"/>
                </a:solidFill>
                <a:latin typeface="Roboto Light"/>
                <a:ea typeface="Roboto Light"/>
                <a:cs typeface="Roboto Light"/>
                <a:sym typeface="Roboto Light"/>
              </a:rPr>
              <a:t>Before completing this activity, we’ll learn about: </a:t>
            </a:r>
            <a:endParaRPr>
              <a:solidFill>
                <a:srgbClr val="FFFFFF"/>
              </a:solidFill>
              <a:latin typeface="Roboto Light"/>
              <a:ea typeface="Roboto Light"/>
              <a:cs typeface="Roboto Light"/>
              <a:sym typeface="Roboto Light"/>
            </a:endParaRPr>
          </a:p>
          <a:p>
            <a:pPr indent="-180340" lvl="0" marL="320040" rtl="0" algn="l">
              <a:lnSpc>
                <a:spcPct val="113000"/>
              </a:lnSpc>
              <a:spcBef>
                <a:spcPts val="400"/>
              </a:spcBef>
              <a:spcAft>
                <a:spcPts val="0"/>
              </a:spcAft>
              <a:buClr>
                <a:srgbClr val="FFFFFF"/>
              </a:buClr>
              <a:buSzPts val="1400"/>
              <a:buFont typeface="Roboto Light"/>
              <a:buChar char="●"/>
            </a:pPr>
            <a:r>
              <a:rPr lang="en">
                <a:solidFill>
                  <a:srgbClr val="FFFFFF"/>
                </a:solidFill>
                <a:latin typeface="Roboto Light"/>
                <a:ea typeface="Roboto Light"/>
                <a:cs typeface="Roboto Light"/>
                <a:sym typeface="Roboto Light"/>
              </a:rPr>
              <a:t>Qualitative vs. Quantitative Risk Analysis</a:t>
            </a:r>
            <a:endParaRPr>
              <a:solidFill>
                <a:srgbClr val="FFFFFF"/>
              </a:solidFill>
              <a:latin typeface="Roboto Light"/>
              <a:ea typeface="Roboto Light"/>
              <a:cs typeface="Roboto Light"/>
              <a:sym typeface="Roboto Light"/>
            </a:endParaRPr>
          </a:p>
          <a:p>
            <a:pPr indent="-180340" lvl="0" marL="320040" rtl="0" algn="l">
              <a:lnSpc>
                <a:spcPct val="113000"/>
              </a:lnSpc>
              <a:spcBef>
                <a:spcPts val="200"/>
              </a:spcBef>
              <a:spcAft>
                <a:spcPts val="0"/>
              </a:spcAft>
              <a:buClr>
                <a:srgbClr val="FFFFFF"/>
              </a:buClr>
              <a:buSzPts val="1400"/>
              <a:buFont typeface="Roboto Light"/>
              <a:buChar char="●"/>
            </a:pPr>
            <a:r>
              <a:rPr lang="en">
                <a:solidFill>
                  <a:srgbClr val="FFFFFF"/>
                </a:solidFill>
                <a:latin typeface="Roboto Light"/>
                <a:ea typeface="Roboto Light"/>
                <a:cs typeface="Roboto Light"/>
                <a:sym typeface="Roboto Light"/>
              </a:rPr>
              <a:t>Likelihood, Impact, and Loss Expectancies</a:t>
            </a:r>
            <a:endParaRPr>
              <a:solidFill>
                <a:srgbClr val="FFFFFF"/>
              </a:solidFill>
              <a:latin typeface="Roboto Light"/>
              <a:ea typeface="Roboto Light"/>
              <a:cs typeface="Roboto Light"/>
              <a:sym typeface="Roboto Light"/>
            </a:endParaRPr>
          </a:p>
          <a:p>
            <a:pPr indent="-180340" lvl="0" marL="320040" rtl="0" algn="l">
              <a:lnSpc>
                <a:spcPct val="113000"/>
              </a:lnSpc>
              <a:spcBef>
                <a:spcPts val="200"/>
              </a:spcBef>
              <a:spcAft>
                <a:spcPts val="200"/>
              </a:spcAft>
              <a:buClr>
                <a:srgbClr val="FFFFFF"/>
              </a:buClr>
              <a:buSzPts val="1400"/>
              <a:buFont typeface="Roboto Light"/>
              <a:buChar char="●"/>
            </a:pPr>
            <a:r>
              <a:rPr lang="en">
                <a:solidFill>
                  <a:srgbClr val="FFFFFF"/>
                </a:solidFill>
                <a:latin typeface="Roboto Light"/>
                <a:ea typeface="Roboto Light"/>
                <a:cs typeface="Roboto Light"/>
                <a:sym typeface="Roboto Light"/>
              </a:rPr>
              <a:t>Risk Factor and Heat Maps</a:t>
            </a:r>
            <a:endParaRPr>
              <a:solidFill>
                <a:srgbClr val="FFFFFF"/>
              </a:solidFill>
              <a:latin typeface="Roboto Light"/>
              <a:ea typeface="Roboto Light"/>
              <a:cs typeface="Roboto Light"/>
              <a:sym typeface="Roboto Light"/>
            </a:endParaRPr>
          </a:p>
        </p:txBody>
      </p:sp>
      <p:sp>
        <p:nvSpPr>
          <p:cNvPr id="2260" name="Google Shape;2260;p123"/>
          <p:cNvSpPr/>
          <p:nvPr/>
        </p:nvSpPr>
        <p:spPr>
          <a:xfrm>
            <a:off x="466050" y="1719843"/>
            <a:ext cx="347400" cy="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2261" name="Google Shape;2261;p123"/>
          <p:cNvCxnSpPr/>
          <p:nvPr/>
        </p:nvCxnSpPr>
        <p:spPr>
          <a:xfrm>
            <a:off x="274375" y="640080"/>
            <a:ext cx="4492200" cy="0"/>
          </a:xfrm>
          <a:prstGeom prst="straightConnector1">
            <a:avLst/>
          </a:prstGeom>
          <a:noFill/>
          <a:ln cap="flat" cmpd="sng" w="9525">
            <a:solidFill>
              <a:srgbClr val="FFFFFF"/>
            </a:solidFill>
            <a:prstDash val="solid"/>
            <a:round/>
            <a:headEnd len="med" w="med" type="none"/>
            <a:tailEnd len="med" w="med" type="none"/>
          </a:ln>
        </p:spPr>
      </p:cxnSp>
      <p:cxnSp>
        <p:nvCxnSpPr>
          <p:cNvPr id="2262" name="Google Shape;2262;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66" name="Shape 2266"/>
        <p:cNvGrpSpPr/>
        <p:nvPr/>
      </p:nvGrpSpPr>
      <p:grpSpPr>
        <a:xfrm>
          <a:off x="0" y="0"/>
          <a:ext cx="0" cy="0"/>
          <a:chOff x="0" y="0"/>
          <a:chExt cx="0" cy="0"/>
        </a:xfrm>
      </p:grpSpPr>
      <p:sp>
        <p:nvSpPr>
          <p:cNvPr id="2267" name="Google Shape;226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68" name="Google Shape;2268;p124"/>
          <p:cNvSpPr/>
          <p:nvPr/>
        </p:nvSpPr>
        <p:spPr>
          <a:xfrm>
            <a:off x="219600" y="481325"/>
            <a:ext cx="8650200" cy="278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9" name="Google Shape;2269;p124"/>
          <p:cNvPicPr preferRelativeResize="0"/>
          <p:nvPr/>
        </p:nvPicPr>
        <p:blipFill>
          <a:blip r:embed="rId3">
            <a:alphaModFix/>
          </a:blip>
          <a:stretch>
            <a:fillRect/>
          </a:stretch>
        </p:blipFill>
        <p:spPr>
          <a:xfrm>
            <a:off x="1019025" y="89650"/>
            <a:ext cx="6912252" cy="3291950"/>
          </a:xfrm>
          <a:prstGeom prst="rect">
            <a:avLst/>
          </a:prstGeom>
          <a:noFill/>
          <a:ln>
            <a:noFill/>
          </a:ln>
        </p:spPr>
      </p:pic>
      <p:sp>
        <p:nvSpPr>
          <p:cNvPr id="2270" name="Google Shape;2270;p124"/>
          <p:cNvSpPr txBox="1"/>
          <p:nvPr/>
        </p:nvSpPr>
        <p:spPr>
          <a:xfrm>
            <a:off x="1406954" y="1259217"/>
            <a:ext cx="2467500" cy="9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Medium"/>
                <a:ea typeface="Roboto Medium"/>
                <a:cs typeface="Roboto Medium"/>
                <a:sym typeface="Roboto Medium"/>
              </a:rPr>
              <a:t>Qualitative</a:t>
            </a:r>
            <a:br>
              <a:rPr lang="en" sz="2200">
                <a:solidFill>
                  <a:srgbClr val="FFFFFF"/>
                </a:solidFill>
                <a:latin typeface="Roboto"/>
                <a:ea typeface="Roboto"/>
                <a:cs typeface="Roboto"/>
                <a:sym typeface="Roboto"/>
              </a:rPr>
            </a:br>
            <a:r>
              <a:rPr lang="en" sz="2200">
                <a:solidFill>
                  <a:srgbClr val="FFFFFF"/>
                </a:solidFill>
                <a:latin typeface="Roboto Light"/>
                <a:ea typeface="Roboto Light"/>
                <a:cs typeface="Roboto Light"/>
                <a:sym typeface="Roboto Light"/>
              </a:rPr>
              <a:t>Analysis</a:t>
            </a:r>
            <a:endParaRPr sz="2200">
              <a:solidFill>
                <a:srgbClr val="FFFFFF"/>
              </a:solidFill>
              <a:latin typeface="Roboto Light"/>
              <a:ea typeface="Roboto Light"/>
              <a:cs typeface="Roboto Light"/>
              <a:sym typeface="Roboto Light"/>
            </a:endParaRPr>
          </a:p>
        </p:txBody>
      </p:sp>
      <p:sp>
        <p:nvSpPr>
          <p:cNvPr id="2271" name="Google Shape;2271;p124"/>
          <p:cNvSpPr txBox="1"/>
          <p:nvPr/>
        </p:nvSpPr>
        <p:spPr>
          <a:xfrm>
            <a:off x="5037862" y="1259217"/>
            <a:ext cx="2467500" cy="9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Medium"/>
                <a:ea typeface="Roboto Medium"/>
                <a:cs typeface="Roboto Medium"/>
                <a:sym typeface="Roboto Medium"/>
              </a:rPr>
              <a:t>Quantitative </a:t>
            </a:r>
            <a:br>
              <a:rPr lang="en" sz="2200">
                <a:solidFill>
                  <a:srgbClr val="FFFFFF"/>
                </a:solidFill>
                <a:latin typeface="Roboto"/>
                <a:ea typeface="Roboto"/>
                <a:cs typeface="Roboto"/>
                <a:sym typeface="Roboto"/>
              </a:rPr>
            </a:br>
            <a:r>
              <a:rPr lang="en" sz="2200">
                <a:solidFill>
                  <a:srgbClr val="FFFFFF"/>
                </a:solidFill>
                <a:latin typeface="Roboto Light"/>
                <a:ea typeface="Roboto Light"/>
                <a:cs typeface="Roboto Light"/>
                <a:sym typeface="Roboto Light"/>
              </a:rPr>
              <a:t>Analysis</a:t>
            </a:r>
            <a:endParaRPr sz="2200">
              <a:solidFill>
                <a:srgbClr val="FFFFFF"/>
              </a:solidFill>
              <a:latin typeface="Roboto Light"/>
              <a:ea typeface="Roboto Light"/>
              <a:cs typeface="Roboto Light"/>
              <a:sym typeface="Roboto Light"/>
            </a:endParaRPr>
          </a:p>
        </p:txBody>
      </p:sp>
      <p:sp>
        <p:nvSpPr>
          <p:cNvPr id="2272" name="Google Shape;2272;p124"/>
          <p:cNvSpPr txBox="1"/>
          <p:nvPr>
            <p:ph idx="3" type="body"/>
          </p:nvPr>
        </p:nvSpPr>
        <p:spPr>
          <a:xfrm>
            <a:off x="767425" y="3186175"/>
            <a:ext cx="3623700" cy="1778100"/>
          </a:xfrm>
          <a:prstGeom prst="rect">
            <a:avLst/>
          </a:prstGeom>
          <a:ln>
            <a:noFill/>
          </a:ln>
        </p:spPr>
        <p:txBody>
          <a:bodyPr anchorCtr="0" anchor="ctr" bIns="914400" lIns="457200" spcFirstLastPara="1" rIns="457200" wrap="square" tIns="0">
            <a:noAutofit/>
          </a:bodyPr>
          <a:lstStyle/>
          <a:p>
            <a:pPr indent="0" lvl="0" marL="0" rtl="0" algn="r">
              <a:spcBef>
                <a:spcPts val="0"/>
              </a:spcBef>
              <a:spcAft>
                <a:spcPts val="0"/>
              </a:spcAft>
              <a:buNone/>
            </a:pPr>
            <a:r>
              <a:t/>
            </a:r>
            <a:endParaRPr>
              <a:solidFill>
                <a:srgbClr val="FFFFFF"/>
              </a:solidFill>
            </a:endParaRPr>
          </a:p>
          <a:p>
            <a:pPr indent="0" lvl="0" marL="0" rtl="0" algn="r">
              <a:spcBef>
                <a:spcPts val="800"/>
              </a:spcBef>
              <a:spcAft>
                <a:spcPts val="0"/>
              </a:spcAft>
              <a:buNone/>
            </a:pPr>
            <a:r>
              <a:t/>
            </a:r>
            <a:endParaRPr>
              <a:solidFill>
                <a:srgbClr val="FFFFFF"/>
              </a:solidFill>
            </a:endParaRPr>
          </a:p>
          <a:p>
            <a:pPr indent="0" lvl="0" marL="0" rtl="0" algn="r">
              <a:spcBef>
                <a:spcPts val="800"/>
              </a:spcBef>
              <a:spcAft>
                <a:spcPts val="0"/>
              </a:spcAft>
              <a:buNone/>
            </a:pPr>
            <a:r>
              <a:t/>
            </a:r>
            <a:endParaRPr>
              <a:solidFill>
                <a:srgbClr val="FFFFFF"/>
              </a:solidFill>
            </a:endParaRPr>
          </a:p>
          <a:p>
            <a:pPr indent="-317500" lvl="0" marL="457200" rtl="0" algn="l">
              <a:spcBef>
                <a:spcPts val="800"/>
              </a:spcBef>
              <a:spcAft>
                <a:spcPts val="0"/>
              </a:spcAft>
              <a:buClr>
                <a:srgbClr val="FFFFFF"/>
              </a:buClr>
              <a:buSzPts val="1400"/>
              <a:buChar char="●"/>
            </a:pPr>
            <a:r>
              <a:rPr lang="en">
                <a:solidFill>
                  <a:srgbClr val="FFFFFF"/>
                </a:solidFill>
              </a:rPr>
              <a:t>Evaluating</a:t>
            </a:r>
            <a:r>
              <a:rPr lang="en">
                <a:solidFill>
                  <a:srgbClr val="FFFFFF"/>
                </a:solidFill>
              </a:rPr>
              <a:t> risk based on intangible, unmeasurab</a:t>
            </a:r>
            <a:r>
              <a:rPr lang="en">
                <a:solidFill>
                  <a:srgbClr val="FFFFFF"/>
                </a:solidFill>
              </a:rPr>
              <a:t>l</a:t>
            </a:r>
            <a:r>
              <a:rPr lang="en">
                <a:solidFill>
                  <a:srgbClr val="FFFFFF"/>
                </a:solidFill>
              </a:rPr>
              <a:t>e factors. </a:t>
            </a:r>
            <a:endParaRPr>
              <a:solidFill>
                <a:srgbClr val="FFFFFF"/>
              </a:solidFill>
            </a:endParaRPr>
          </a:p>
          <a:p>
            <a:pPr indent="-317500" lvl="0" marL="457200" rtl="0" algn="l">
              <a:spcBef>
                <a:spcPts val="1000"/>
              </a:spcBef>
              <a:spcAft>
                <a:spcPts val="0"/>
              </a:spcAft>
              <a:buClr>
                <a:srgbClr val="FFFFFF"/>
              </a:buClr>
              <a:buSzPts val="1400"/>
              <a:buChar char="●"/>
            </a:pPr>
            <a:r>
              <a:rPr lang="en">
                <a:solidFill>
                  <a:srgbClr val="FFFFFF"/>
                </a:solidFill>
              </a:rPr>
              <a:t>Used when analysis </a:t>
            </a:r>
            <a:r>
              <a:rPr lang="en">
                <a:solidFill>
                  <a:srgbClr val="FFFFFF"/>
                </a:solidFill>
              </a:rPr>
              <a:t>leads to</a:t>
            </a:r>
            <a:r>
              <a:rPr lang="en">
                <a:solidFill>
                  <a:srgbClr val="FFFFFF"/>
                </a:solidFill>
              </a:rPr>
              <a:t> decisions without the need of cost-benefit analysis.</a:t>
            </a:r>
            <a:endParaRPr>
              <a:solidFill>
                <a:srgbClr val="FFFFFF"/>
              </a:solidFill>
            </a:endParaRPr>
          </a:p>
        </p:txBody>
      </p:sp>
      <p:sp>
        <p:nvSpPr>
          <p:cNvPr id="2273" name="Google Shape;2273;p124"/>
          <p:cNvSpPr txBox="1"/>
          <p:nvPr>
            <p:ph idx="3" type="body"/>
          </p:nvPr>
        </p:nvSpPr>
        <p:spPr>
          <a:xfrm>
            <a:off x="4391125" y="3186175"/>
            <a:ext cx="4281600" cy="1778100"/>
          </a:xfrm>
          <a:prstGeom prst="rect">
            <a:avLst/>
          </a:prstGeom>
          <a:ln>
            <a:noFill/>
          </a:ln>
        </p:spPr>
        <p:txBody>
          <a:bodyPr anchorCtr="0" anchor="ctr" bIns="914400" lIns="457200" spcFirstLastPara="1" rIns="457200" wrap="square" tIns="0">
            <a:noAutofit/>
          </a:bodyPr>
          <a:lstStyle/>
          <a:p>
            <a:pPr indent="0" lvl="0" marL="0" rtl="0" algn="l">
              <a:spcBef>
                <a:spcPts val="0"/>
              </a:spcBef>
              <a:spcAft>
                <a:spcPts val="0"/>
              </a:spcAft>
              <a:buNone/>
            </a:pPr>
            <a:r>
              <a:t/>
            </a:r>
            <a:endParaRPr>
              <a:solidFill>
                <a:srgbClr val="FFFFFF"/>
              </a:solidFill>
            </a:endParaRPr>
          </a:p>
          <a:p>
            <a:pPr indent="0" lvl="0" marL="0" rtl="0" algn="l">
              <a:spcBef>
                <a:spcPts val="800"/>
              </a:spcBef>
              <a:spcAft>
                <a:spcPts val="0"/>
              </a:spcAft>
              <a:buNone/>
            </a:pPr>
            <a:r>
              <a:t/>
            </a:r>
            <a:endParaRPr>
              <a:solidFill>
                <a:srgbClr val="FFFFFF"/>
              </a:solidFill>
            </a:endParaRPr>
          </a:p>
          <a:p>
            <a:pPr indent="0" lvl="0" marL="0" rtl="0" algn="l">
              <a:spcBef>
                <a:spcPts val="800"/>
              </a:spcBef>
              <a:spcAft>
                <a:spcPts val="0"/>
              </a:spcAft>
              <a:buNone/>
            </a:pPr>
            <a:r>
              <a:t/>
            </a:r>
            <a:endParaRPr>
              <a:solidFill>
                <a:srgbClr val="FFFFFF"/>
              </a:solidFill>
            </a:endParaRPr>
          </a:p>
          <a:p>
            <a:pPr indent="-317500" lvl="0" marL="457200" rtl="0" algn="l">
              <a:spcBef>
                <a:spcPts val="800"/>
              </a:spcBef>
              <a:spcAft>
                <a:spcPts val="0"/>
              </a:spcAft>
              <a:buClr>
                <a:srgbClr val="FFFFFF"/>
              </a:buClr>
              <a:buSzPts val="1400"/>
              <a:buChar char="●"/>
            </a:pPr>
            <a:r>
              <a:rPr lang="en">
                <a:solidFill>
                  <a:srgbClr val="FFFFFF"/>
                </a:solidFill>
              </a:rPr>
              <a:t>Evaluating each risk based on its measured</a:t>
            </a:r>
            <a:r>
              <a:rPr i="1" lang="en">
                <a:solidFill>
                  <a:srgbClr val="FFFFFF"/>
                </a:solidFill>
              </a:rPr>
              <a:t> </a:t>
            </a:r>
            <a:r>
              <a:rPr lang="en">
                <a:solidFill>
                  <a:srgbClr val="FFFFFF"/>
                </a:solidFill>
              </a:rPr>
              <a:t>likelihood and impact. </a:t>
            </a:r>
            <a:endParaRPr>
              <a:solidFill>
                <a:srgbClr val="FFFFFF"/>
              </a:solidFill>
            </a:endParaRPr>
          </a:p>
          <a:p>
            <a:pPr indent="-304800" lvl="1" marL="914400" rtl="0" algn="l">
              <a:spcBef>
                <a:spcPts val="1000"/>
              </a:spcBef>
              <a:spcAft>
                <a:spcPts val="0"/>
              </a:spcAft>
              <a:buClr>
                <a:srgbClr val="FFFFFF"/>
              </a:buClr>
              <a:buSzPts val="1200"/>
              <a:buChar char="○"/>
            </a:pPr>
            <a:r>
              <a:rPr b="1" lang="en" sz="1200">
                <a:solidFill>
                  <a:srgbClr val="FFFFFF"/>
                </a:solidFill>
              </a:rPr>
              <a:t>Likelihood</a:t>
            </a:r>
            <a:r>
              <a:rPr lang="en" sz="1200">
                <a:solidFill>
                  <a:srgbClr val="FFFFFF"/>
                </a:solidFill>
              </a:rPr>
              <a:t>: The probability an event will take place. </a:t>
            </a:r>
            <a:endParaRPr sz="1200">
              <a:solidFill>
                <a:srgbClr val="FFFFFF"/>
              </a:solidFill>
            </a:endParaRPr>
          </a:p>
          <a:p>
            <a:pPr indent="-304800" lvl="1" marL="914400" rtl="0" algn="l">
              <a:spcBef>
                <a:spcPts val="1000"/>
              </a:spcBef>
              <a:spcAft>
                <a:spcPts val="0"/>
              </a:spcAft>
              <a:buClr>
                <a:srgbClr val="FFFFFF"/>
              </a:buClr>
              <a:buSzPts val="1200"/>
              <a:buChar char="○"/>
            </a:pPr>
            <a:r>
              <a:rPr b="1" lang="en" sz="1200">
                <a:solidFill>
                  <a:srgbClr val="FFFFFF"/>
                </a:solidFill>
              </a:rPr>
              <a:t>Impact</a:t>
            </a:r>
            <a:r>
              <a:rPr lang="en" sz="1200">
                <a:solidFill>
                  <a:srgbClr val="FFFFFF"/>
                </a:solidFill>
              </a:rPr>
              <a:t>:</a:t>
            </a:r>
            <a:r>
              <a:rPr lang="en" sz="1200">
                <a:solidFill>
                  <a:srgbClr val="FFFFFF"/>
                </a:solidFill>
              </a:rPr>
              <a:t> The</a:t>
            </a:r>
            <a:r>
              <a:rPr lang="en" sz="1200">
                <a:solidFill>
                  <a:srgbClr val="FFFFFF"/>
                </a:solidFill>
              </a:rPr>
              <a:t> measure of damage done if a risk takes place.</a:t>
            </a:r>
            <a:endParaRPr>
              <a:solidFill>
                <a:srgbClr val="FFFFFF"/>
              </a:solidFill>
            </a:endParaRPr>
          </a:p>
        </p:txBody>
      </p:sp>
      <p:sp>
        <p:nvSpPr>
          <p:cNvPr id="2274" name="Google Shape;2274;p124"/>
          <p:cNvSpPr/>
          <p:nvPr/>
        </p:nvSpPr>
        <p:spPr>
          <a:xfrm rot="10800000">
            <a:off x="2544100" y="2640607"/>
            <a:ext cx="193200" cy="167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24"/>
          <p:cNvSpPr/>
          <p:nvPr/>
        </p:nvSpPr>
        <p:spPr>
          <a:xfrm rot="10800000">
            <a:off x="6175000" y="2640607"/>
            <a:ext cx="193200" cy="167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79" name="Shape 2279"/>
        <p:cNvGrpSpPr/>
        <p:nvPr/>
      </p:nvGrpSpPr>
      <p:grpSpPr>
        <a:xfrm>
          <a:off x="0" y="0"/>
          <a:ext cx="0" cy="0"/>
          <a:chOff x="0" y="0"/>
          <a:chExt cx="0" cy="0"/>
        </a:xfrm>
      </p:grpSpPr>
      <p:sp>
        <p:nvSpPr>
          <p:cNvPr id="2280" name="Google Shape;2280;p125"/>
          <p:cNvSpPr txBox="1"/>
          <p:nvPr/>
        </p:nvSpPr>
        <p:spPr>
          <a:xfrm>
            <a:off x="2850658" y="1355175"/>
            <a:ext cx="49974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In some situations, likelihood and impact cannot be accurately measured.</a:t>
            </a:r>
            <a:endParaRPr b="1" sz="18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endParaRPr>
          </a:p>
        </p:txBody>
      </p:sp>
      <p:sp>
        <p:nvSpPr>
          <p:cNvPr id="2281" name="Google Shape;2281;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Qualitative</a:t>
            </a:r>
            <a:r>
              <a:rPr lang="en">
                <a:solidFill>
                  <a:srgbClr val="FFFFFF"/>
                </a:solidFill>
              </a:rPr>
              <a:t> Risk Analysis</a:t>
            </a:r>
            <a:endParaRPr>
              <a:solidFill>
                <a:srgbClr val="FFFFFF"/>
              </a:solidFill>
            </a:endParaRPr>
          </a:p>
        </p:txBody>
      </p:sp>
      <p:sp>
        <p:nvSpPr>
          <p:cNvPr id="2282" name="Google Shape;2282;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83" name="Google Shape;2283;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4" name="Google Shape;2284;p125"/>
          <p:cNvSpPr txBox="1"/>
          <p:nvPr>
            <p:ph idx="3" type="body"/>
          </p:nvPr>
        </p:nvSpPr>
        <p:spPr>
          <a:xfrm>
            <a:off x="106375" y="1857692"/>
            <a:ext cx="8909400" cy="2658900"/>
          </a:xfrm>
          <a:prstGeom prst="rect">
            <a:avLst/>
          </a:prstGeom>
          <a:ln>
            <a:noFill/>
          </a:ln>
        </p:spPr>
        <p:txBody>
          <a:bodyPr anchorCtr="0" anchor="t" bIns="914400" lIns="457200" spcFirstLastPara="1" rIns="457200" wrap="square" tIns="914400">
            <a:noAutofit/>
          </a:bodyPr>
          <a:lstStyle/>
          <a:p>
            <a:pPr indent="-330200" lvl="0" marL="457200" rtl="0" algn="l">
              <a:lnSpc>
                <a:spcPct val="114000"/>
              </a:lnSpc>
              <a:spcBef>
                <a:spcPts val="0"/>
              </a:spcBef>
              <a:spcAft>
                <a:spcPts val="0"/>
              </a:spcAft>
              <a:buClr>
                <a:srgbClr val="FFFFFF"/>
              </a:buClr>
              <a:buSzPts val="1600"/>
              <a:buChar char="●"/>
            </a:pPr>
            <a:r>
              <a:rPr b="1" lang="en" sz="1600">
                <a:solidFill>
                  <a:srgbClr val="FFFFFF"/>
                </a:solidFill>
              </a:rPr>
              <a:t>Example 1: </a:t>
            </a:r>
            <a:r>
              <a:rPr lang="en" sz="1600">
                <a:solidFill>
                  <a:srgbClr val="FFFFFF"/>
                </a:solidFill>
              </a:rPr>
              <a:t>It’s impossible to calculate the precise probability that some lone attacker, somewhere in the world, will attack your servers within the next year.</a:t>
            </a:r>
            <a:endParaRPr sz="1600">
              <a:solidFill>
                <a:srgbClr val="FFFFFF"/>
              </a:solidFill>
            </a:endParaRPr>
          </a:p>
          <a:p>
            <a:pPr indent="0" lvl="0" marL="0" rtl="0" algn="l">
              <a:lnSpc>
                <a:spcPct val="114000"/>
              </a:lnSpc>
              <a:spcBef>
                <a:spcPts val="0"/>
              </a:spcBef>
              <a:spcAft>
                <a:spcPts val="0"/>
              </a:spcAft>
              <a:buNone/>
            </a:pPr>
            <a:r>
              <a:t/>
            </a:r>
            <a:endParaRPr sz="1600">
              <a:solidFill>
                <a:srgbClr val="FFFFFF"/>
              </a:solidFill>
            </a:endParaRPr>
          </a:p>
          <a:p>
            <a:pPr indent="-330200" lvl="0" marL="457200" rtl="0" algn="l">
              <a:lnSpc>
                <a:spcPct val="115000"/>
              </a:lnSpc>
              <a:spcBef>
                <a:spcPts val="300"/>
              </a:spcBef>
              <a:spcAft>
                <a:spcPts val="0"/>
              </a:spcAft>
              <a:buClr>
                <a:srgbClr val="FFFFFF"/>
              </a:buClr>
              <a:buSzPts val="1600"/>
              <a:buChar char="●"/>
            </a:pPr>
            <a:r>
              <a:rPr b="1" lang="en" sz="1600">
                <a:solidFill>
                  <a:srgbClr val="FFFFFF"/>
                </a:solidFill>
              </a:rPr>
              <a:t>Example 2</a:t>
            </a:r>
            <a:r>
              <a:rPr b="1" lang="en" sz="1600">
                <a:solidFill>
                  <a:srgbClr val="FFFFFF"/>
                </a:solidFill>
              </a:rPr>
              <a:t>:</a:t>
            </a:r>
            <a:r>
              <a:rPr lang="en" sz="1600">
                <a:solidFill>
                  <a:srgbClr val="FFFFFF"/>
                </a:solidFill>
              </a:rPr>
              <a:t> </a:t>
            </a:r>
            <a:r>
              <a:rPr lang="en" sz="1600">
                <a:solidFill>
                  <a:srgbClr val="FFFFFF"/>
                </a:solidFill>
              </a:rPr>
              <a:t>It’s impossible to determine the precise impact of a breach. The cost of an attack will depend on its length, which is impossible to determine ahead of time.</a:t>
            </a:r>
            <a:endParaRPr sz="1600">
              <a:solidFill>
                <a:srgbClr val="FFFFFF"/>
              </a:solidFill>
            </a:endParaRPr>
          </a:p>
          <a:p>
            <a:pPr indent="0" lvl="0" marL="0" rtl="0" algn="l">
              <a:spcBef>
                <a:spcPts val="1200"/>
              </a:spcBef>
              <a:spcAft>
                <a:spcPts val="0"/>
              </a:spcAft>
              <a:buNone/>
            </a:pPr>
            <a:r>
              <a:rPr lang="en">
                <a:solidFill>
                  <a:srgbClr val="FFFFFF"/>
                </a:solidFill>
              </a:rPr>
              <a:t> </a:t>
            </a:r>
            <a:endParaRPr>
              <a:solidFill>
                <a:srgbClr val="FFFFFF"/>
              </a:solidFill>
            </a:endParaRPr>
          </a:p>
          <a:p>
            <a:pPr indent="0" lvl="0" marL="0" rtl="0" algn="l">
              <a:spcBef>
                <a:spcPts val="800"/>
              </a:spcBef>
              <a:spcAft>
                <a:spcPts val="800"/>
              </a:spcAft>
              <a:buNone/>
            </a:pPr>
            <a:r>
              <a:t/>
            </a:r>
            <a:endParaRPr>
              <a:solidFill>
                <a:srgbClr val="FFFFFF"/>
              </a:solidFill>
            </a:endParaRPr>
          </a:p>
        </p:txBody>
      </p:sp>
      <p:pic>
        <p:nvPicPr>
          <p:cNvPr id="2285" name="Google Shape;2285;p125"/>
          <p:cNvPicPr preferRelativeResize="0"/>
          <p:nvPr/>
        </p:nvPicPr>
        <p:blipFill rotWithShape="1">
          <a:blip r:embed="rId3">
            <a:alphaModFix/>
          </a:blip>
          <a:srcRect b="0" l="0" r="49264" t="0"/>
          <a:stretch/>
        </p:blipFill>
        <p:spPr>
          <a:xfrm rot="-5400000">
            <a:off x="378809" y="381876"/>
            <a:ext cx="2216524" cy="2542375"/>
          </a:xfrm>
          <a:prstGeom prst="rect">
            <a:avLst/>
          </a:prstGeom>
          <a:noFill/>
          <a:ln>
            <a:noFill/>
          </a:ln>
        </p:spPr>
      </p:pic>
      <p:sp>
        <p:nvSpPr>
          <p:cNvPr id="2286" name="Google Shape;2286;p125"/>
          <p:cNvSpPr txBox="1"/>
          <p:nvPr/>
        </p:nvSpPr>
        <p:spPr>
          <a:xfrm>
            <a:off x="-176828" y="1515363"/>
            <a:ext cx="3000000" cy="4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QUALITATIVE</a:t>
            </a:r>
            <a:endParaRPr sz="1600">
              <a:solidFill>
                <a:srgbClr val="FFFFFF"/>
              </a:solidFill>
            </a:endParaRPr>
          </a:p>
        </p:txBody>
      </p:sp>
      <p:sp>
        <p:nvSpPr>
          <p:cNvPr id="2287" name="Google Shape;2287;p125"/>
          <p:cNvSpPr/>
          <p:nvPr/>
        </p:nvSpPr>
        <p:spPr>
          <a:xfrm rot="5400000">
            <a:off x="2173858" y="1659526"/>
            <a:ext cx="161400" cy="139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91" name="Shape 2291"/>
        <p:cNvGrpSpPr/>
        <p:nvPr/>
      </p:nvGrpSpPr>
      <p:grpSpPr>
        <a:xfrm>
          <a:off x="0" y="0"/>
          <a:ext cx="0" cy="0"/>
          <a:chOff x="0" y="0"/>
          <a:chExt cx="0" cy="0"/>
        </a:xfrm>
      </p:grpSpPr>
      <p:sp>
        <p:nvSpPr>
          <p:cNvPr id="2292" name="Google Shape;2292;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Qualitative Risk Analysis</a:t>
            </a:r>
            <a:endParaRPr>
              <a:solidFill>
                <a:srgbClr val="FFFFFF"/>
              </a:solidFill>
            </a:endParaRPr>
          </a:p>
        </p:txBody>
      </p:sp>
      <p:sp>
        <p:nvSpPr>
          <p:cNvPr id="2293" name="Google Shape;2293;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317500" lvl="0" marL="457200" rtl="0" algn="l">
              <a:spcBef>
                <a:spcPts val="0"/>
              </a:spcBef>
              <a:spcAft>
                <a:spcPts val="0"/>
              </a:spcAft>
              <a:buClr>
                <a:srgbClr val="FFFFFF"/>
              </a:buClr>
              <a:buSzPts val="1400"/>
              <a:buFont typeface="Roboto Medium"/>
              <a:buChar char="●"/>
            </a:pPr>
            <a:r>
              <a:rPr lang="en">
                <a:solidFill>
                  <a:srgbClr val="FFFFFF"/>
                </a:solidFill>
                <a:latin typeface="Roboto Medium"/>
                <a:ea typeface="Roboto Medium"/>
                <a:cs typeface="Roboto Medium"/>
                <a:sym typeface="Roboto Medium"/>
              </a:rPr>
              <a:t>Used w</a:t>
            </a:r>
            <a:r>
              <a:rPr lang="en">
                <a:solidFill>
                  <a:srgbClr val="FFFFFF"/>
                </a:solidFill>
                <a:latin typeface="Roboto Medium"/>
                <a:ea typeface="Roboto Medium"/>
                <a:cs typeface="Roboto Medium"/>
                <a:sym typeface="Roboto Medium"/>
              </a:rPr>
              <a:t>hen a complex evaluation of cost vs. benefit is unnecessary.</a:t>
            </a:r>
            <a:endParaRPr>
              <a:solidFill>
                <a:srgbClr val="FFFFFF"/>
              </a:solidFill>
              <a:latin typeface="Roboto Medium"/>
              <a:ea typeface="Roboto Medium"/>
              <a:cs typeface="Roboto Medium"/>
              <a:sym typeface="Roboto Medium"/>
            </a:endParaRPr>
          </a:p>
          <a:p>
            <a:pPr indent="0" lvl="0" marL="457200" rtl="0" algn="l">
              <a:lnSpc>
                <a:spcPct val="115000"/>
              </a:lnSpc>
              <a:spcBef>
                <a:spcPts val="800"/>
              </a:spcBef>
              <a:spcAft>
                <a:spcPts val="0"/>
              </a:spcAft>
              <a:buNone/>
            </a:pPr>
            <a:r>
              <a:rPr b="1" lang="en" sz="1600">
                <a:solidFill>
                  <a:srgbClr val="FFFFFF"/>
                </a:solidFill>
              </a:rPr>
              <a:t>Example</a:t>
            </a:r>
            <a:r>
              <a:rPr lang="en" sz="1600">
                <a:solidFill>
                  <a:srgbClr val="FFFFFF"/>
                </a:solidFill>
              </a:rPr>
              <a:t>: When a company is deciding between an inexpensive VPN service that logs traffic on its servers for internal use, and a more expensive service that does not keep any logs.</a:t>
            </a:r>
            <a:endParaRPr sz="1600">
              <a:solidFill>
                <a:srgbClr val="FFFFFF"/>
              </a:solidFill>
            </a:endParaRPr>
          </a:p>
        </p:txBody>
      </p:sp>
      <p:pic>
        <p:nvPicPr>
          <p:cNvPr id="2294" name="Google Shape;2294;p126"/>
          <p:cNvPicPr preferRelativeResize="0"/>
          <p:nvPr/>
        </p:nvPicPr>
        <p:blipFill>
          <a:blip r:embed="rId3">
            <a:alphaModFix/>
          </a:blip>
          <a:stretch>
            <a:fillRect/>
          </a:stretch>
        </p:blipFill>
        <p:spPr>
          <a:xfrm>
            <a:off x="5413138" y="1538100"/>
            <a:ext cx="2617850" cy="2617850"/>
          </a:xfrm>
          <a:prstGeom prst="rect">
            <a:avLst/>
          </a:prstGeom>
          <a:noFill/>
          <a:ln>
            <a:noFill/>
          </a:ln>
        </p:spPr>
      </p:pic>
      <p:pic>
        <p:nvPicPr>
          <p:cNvPr id="2295" name="Google Shape;2295;p126"/>
          <p:cNvPicPr preferRelativeResize="0"/>
          <p:nvPr/>
        </p:nvPicPr>
        <p:blipFill>
          <a:blip r:embed="rId4">
            <a:alphaModFix/>
          </a:blip>
          <a:stretch>
            <a:fillRect/>
          </a:stretch>
        </p:blipFill>
        <p:spPr>
          <a:xfrm>
            <a:off x="761288" y="1310588"/>
            <a:ext cx="2922176" cy="2922176"/>
          </a:xfrm>
          <a:prstGeom prst="rect">
            <a:avLst/>
          </a:prstGeom>
          <a:noFill/>
          <a:ln>
            <a:noFill/>
          </a:ln>
        </p:spPr>
      </p:pic>
      <p:sp>
        <p:nvSpPr>
          <p:cNvPr id="2296" name="Google Shape;2296;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97" name="Google Shape;2297;p126"/>
          <p:cNvSpPr txBox="1"/>
          <p:nvPr/>
        </p:nvSpPr>
        <p:spPr>
          <a:xfrm>
            <a:off x="549125" y="3757875"/>
            <a:ext cx="3651300" cy="10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 </a:t>
            </a:r>
            <a:r>
              <a:rPr b="1" lang="en">
                <a:solidFill>
                  <a:srgbClr val="FFFFFF"/>
                </a:solidFill>
                <a:latin typeface="Roboto"/>
                <a:ea typeface="Roboto"/>
                <a:cs typeface="Roboto"/>
                <a:sym typeface="Roboto"/>
              </a:rPr>
              <a:t>bakery</a:t>
            </a:r>
            <a:r>
              <a:rPr lang="en">
                <a:solidFill>
                  <a:srgbClr val="FFFFFF"/>
                </a:solidFill>
                <a:latin typeface="Roboto"/>
                <a:ea typeface="Roboto"/>
                <a:cs typeface="Roboto"/>
                <a:sym typeface="Roboto"/>
              </a:rPr>
              <a:t> can use qualitative analysis to decide on an inexpensive VPN, since it shouldn’t matter much if they’re logging non-confidential information.</a:t>
            </a:r>
            <a:endParaRPr>
              <a:solidFill>
                <a:srgbClr val="FFFFFF"/>
              </a:solidFill>
              <a:latin typeface="Roboto"/>
              <a:ea typeface="Roboto"/>
              <a:cs typeface="Roboto"/>
              <a:sym typeface="Roboto"/>
            </a:endParaRPr>
          </a:p>
        </p:txBody>
      </p:sp>
      <p:sp>
        <p:nvSpPr>
          <p:cNvPr id="2298" name="Google Shape;2298;p126"/>
          <p:cNvSpPr txBox="1"/>
          <p:nvPr/>
        </p:nvSpPr>
        <p:spPr>
          <a:xfrm>
            <a:off x="5099550" y="3757875"/>
            <a:ext cx="3341100" cy="10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 </a:t>
            </a:r>
            <a:r>
              <a:rPr b="1" lang="en">
                <a:solidFill>
                  <a:srgbClr val="FFFFFF"/>
                </a:solidFill>
                <a:latin typeface="Roboto"/>
                <a:ea typeface="Roboto"/>
                <a:cs typeface="Roboto"/>
                <a:sym typeface="Roboto"/>
              </a:rPr>
              <a:t>government defense or financial organization</a:t>
            </a:r>
            <a:r>
              <a:rPr lang="en">
                <a:solidFill>
                  <a:srgbClr val="FFFFFF"/>
                </a:solidFill>
                <a:latin typeface="Roboto"/>
                <a:ea typeface="Roboto"/>
                <a:cs typeface="Roboto"/>
                <a:sym typeface="Roboto"/>
              </a:rPr>
              <a:t> can use qualitative analysis to decide on a more expensive service, since it knows it needs to keep its </a:t>
            </a:r>
            <a:r>
              <a:rPr lang="en">
                <a:solidFill>
                  <a:srgbClr val="FFFFFF"/>
                </a:solidFill>
                <a:latin typeface="Roboto"/>
                <a:ea typeface="Roboto"/>
                <a:cs typeface="Roboto"/>
                <a:sym typeface="Roboto"/>
              </a:rPr>
              <a:t>data confidential</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02" name="Shape 2302"/>
        <p:cNvGrpSpPr/>
        <p:nvPr/>
      </p:nvGrpSpPr>
      <p:grpSpPr>
        <a:xfrm>
          <a:off x="0" y="0"/>
          <a:ext cx="0" cy="0"/>
          <a:chOff x="0" y="0"/>
          <a:chExt cx="0" cy="0"/>
        </a:xfrm>
      </p:grpSpPr>
      <p:sp>
        <p:nvSpPr>
          <p:cNvPr id="2303" name="Google Shape;2303;p127"/>
          <p:cNvSpPr txBox="1"/>
          <p:nvPr/>
        </p:nvSpPr>
        <p:spPr>
          <a:xfrm>
            <a:off x="2850658" y="1355175"/>
            <a:ext cx="49974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However, there are circumstances where intuitive analysis is </a:t>
            </a:r>
            <a:r>
              <a:rPr b="1" lang="en" sz="1800">
                <a:solidFill>
                  <a:srgbClr val="FFFFFF"/>
                </a:solidFill>
                <a:latin typeface="Roboto"/>
                <a:ea typeface="Roboto"/>
                <a:cs typeface="Roboto"/>
                <a:sym typeface="Roboto"/>
              </a:rPr>
              <a:t>insufficient</a:t>
            </a:r>
            <a:r>
              <a:rPr b="1" lang="en" sz="1800">
                <a:solidFill>
                  <a:srgbClr val="FFFFFF"/>
                </a:solidFill>
                <a:latin typeface="Roboto"/>
                <a:ea typeface="Roboto"/>
                <a:cs typeface="Roboto"/>
                <a:sym typeface="Roboto"/>
              </a:rPr>
              <a:t>.</a:t>
            </a:r>
            <a:endParaRPr b="1" sz="18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endParaRPr>
          </a:p>
        </p:txBody>
      </p:sp>
      <p:sp>
        <p:nvSpPr>
          <p:cNvPr id="2304" name="Google Shape;2304;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Quantitative Risk Analysis: Example 1</a:t>
            </a:r>
            <a:endParaRPr>
              <a:solidFill>
                <a:srgbClr val="FFFFFF"/>
              </a:solidFill>
            </a:endParaRPr>
          </a:p>
        </p:txBody>
      </p:sp>
      <p:sp>
        <p:nvSpPr>
          <p:cNvPr id="2305" name="Google Shape;2305;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306" name="Google Shape;2306;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7" name="Google Shape;2307;p127"/>
          <p:cNvSpPr txBox="1"/>
          <p:nvPr>
            <p:ph idx="3" type="body"/>
          </p:nvPr>
        </p:nvSpPr>
        <p:spPr>
          <a:xfrm>
            <a:off x="106375" y="2010092"/>
            <a:ext cx="8909400" cy="2658900"/>
          </a:xfrm>
          <a:prstGeom prst="rect">
            <a:avLst/>
          </a:prstGeom>
          <a:ln>
            <a:noFill/>
          </a:ln>
        </p:spPr>
        <p:txBody>
          <a:bodyPr anchorCtr="0" anchor="t" bIns="914400" lIns="457200" spcFirstLastPara="1" rIns="457200" wrap="square" tIns="914400">
            <a:noAutofit/>
          </a:bodyPr>
          <a:lstStyle/>
          <a:p>
            <a:pPr indent="-330200" lvl="0" marL="457200" rtl="0" algn="l">
              <a:lnSpc>
                <a:spcPct val="114000"/>
              </a:lnSpc>
              <a:spcBef>
                <a:spcPts val="0"/>
              </a:spcBef>
              <a:spcAft>
                <a:spcPts val="0"/>
              </a:spcAft>
              <a:buClr>
                <a:srgbClr val="FFFFFF"/>
              </a:buClr>
              <a:buSzPts val="1600"/>
              <a:buChar char="●"/>
            </a:pPr>
            <a:r>
              <a:rPr b="1" lang="en" sz="1600">
                <a:solidFill>
                  <a:srgbClr val="FFFFFF"/>
                </a:solidFill>
              </a:rPr>
              <a:t>Example: </a:t>
            </a:r>
            <a:r>
              <a:rPr lang="en" sz="1600">
                <a:solidFill>
                  <a:srgbClr val="FFFFFF"/>
                </a:solidFill>
              </a:rPr>
              <a:t>The Security Department wants to invest in protecting the organization's infrastructure. </a:t>
            </a:r>
            <a:endParaRPr sz="1600">
              <a:solidFill>
                <a:srgbClr val="FFFFFF"/>
              </a:solidFill>
            </a:endParaRPr>
          </a:p>
          <a:p>
            <a:pPr indent="0" lvl="0" marL="457200" rtl="0" algn="l">
              <a:lnSpc>
                <a:spcPct val="114000"/>
              </a:lnSpc>
              <a:spcBef>
                <a:spcPts val="800"/>
              </a:spcBef>
              <a:spcAft>
                <a:spcPts val="0"/>
              </a:spcAft>
              <a:buNone/>
            </a:pPr>
            <a:r>
              <a:rPr lang="en" sz="1600">
                <a:solidFill>
                  <a:srgbClr val="FFFFFF"/>
                </a:solidFill>
              </a:rPr>
              <a:t>In order to secure the money from the Finance Department, they must justify their ask. They present a quantitative risk analysis to demonstrate that the cost of not investing is much greater than the budget they're requesting.</a:t>
            </a:r>
            <a:endParaRPr sz="1600">
              <a:solidFill>
                <a:srgbClr val="FFFFFF"/>
              </a:solidFill>
            </a:endParaRPr>
          </a:p>
          <a:p>
            <a:pPr indent="0" lvl="0" marL="0" rtl="0" algn="l">
              <a:spcBef>
                <a:spcPts val="800"/>
              </a:spcBef>
              <a:spcAft>
                <a:spcPts val="800"/>
              </a:spcAft>
              <a:buNone/>
            </a:pPr>
            <a:r>
              <a:t/>
            </a:r>
            <a:endParaRPr sz="1600">
              <a:solidFill>
                <a:srgbClr val="FFFFFF"/>
              </a:solidFill>
            </a:endParaRPr>
          </a:p>
        </p:txBody>
      </p:sp>
      <p:pic>
        <p:nvPicPr>
          <p:cNvPr id="2308" name="Google Shape;2308;p127"/>
          <p:cNvPicPr preferRelativeResize="0"/>
          <p:nvPr/>
        </p:nvPicPr>
        <p:blipFill rotWithShape="1">
          <a:blip r:embed="rId3">
            <a:alphaModFix/>
          </a:blip>
          <a:srcRect b="0" l="51963" r="-2699" t="0"/>
          <a:stretch/>
        </p:blipFill>
        <p:spPr>
          <a:xfrm rot="-5400000">
            <a:off x="378809" y="381876"/>
            <a:ext cx="2216524" cy="2542375"/>
          </a:xfrm>
          <a:prstGeom prst="rect">
            <a:avLst/>
          </a:prstGeom>
          <a:noFill/>
          <a:ln>
            <a:noFill/>
          </a:ln>
        </p:spPr>
      </p:pic>
      <p:sp>
        <p:nvSpPr>
          <p:cNvPr id="2309" name="Google Shape;2309;p127"/>
          <p:cNvSpPr txBox="1"/>
          <p:nvPr/>
        </p:nvSpPr>
        <p:spPr>
          <a:xfrm>
            <a:off x="-176828" y="1515363"/>
            <a:ext cx="3000000" cy="4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Medium"/>
                <a:ea typeface="Roboto Medium"/>
                <a:cs typeface="Roboto Medium"/>
                <a:sym typeface="Roboto Medium"/>
              </a:rPr>
              <a:t>QUANTITATIVE</a:t>
            </a:r>
            <a:endParaRPr sz="1500">
              <a:solidFill>
                <a:srgbClr val="FFFFFF"/>
              </a:solidFill>
            </a:endParaRPr>
          </a:p>
        </p:txBody>
      </p:sp>
      <p:sp>
        <p:nvSpPr>
          <p:cNvPr id="2310" name="Google Shape;2310;p127"/>
          <p:cNvSpPr/>
          <p:nvPr/>
        </p:nvSpPr>
        <p:spPr>
          <a:xfrm rot="5400000">
            <a:off x="2173858" y="1659526"/>
            <a:ext cx="161400" cy="139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14" name="Shape 2314"/>
        <p:cNvGrpSpPr/>
        <p:nvPr/>
      </p:nvGrpSpPr>
      <p:grpSpPr>
        <a:xfrm>
          <a:off x="0" y="0"/>
          <a:ext cx="0" cy="0"/>
          <a:chOff x="0" y="0"/>
          <a:chExt cx="0" cy="0"/>
        </a:xfrm>
      </p:grpSpPr>
      <p:sp>
        <p:nvSpPr>
          <p:cNvPr id="2315" name="Google Shape;2315;p128"/>
          <p:cNvSpPr txBox="1"/>
          <p:nvPr/>
        </p:nvSpPr>
        <p:spPr>
          <a:xfrm>
            <a:off x="2850658" y="1355175"/>
            <a:ext cx="49974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Roboto"/>
                <a:ea typeface="Roboto"/>
                <a:cs typeface="Roboto"/>
                <a:sym typeface="Roboto"/>
              </a:rPr>
              <a:t>However, there are circumstances where intuitive analysis is insufficient.</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b="1" sz="18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endParaRPr>
          </a:p>
        </p:txBody>
      </p:sp>
      <p:sp>
        <p:nvSpPr>
          <p:cNvPr id="2316" name="Google Shape;2316;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Quantitative Risk Analysis: Example 2</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317" name="Google Shape;2317;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318" name="Google Shape;2318;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9" name="Google Shape;2319;p128"/>
          <p:cNvSpPr txBox="1"/>
          <p:nvPr>
            <p:ph idx="3" type="body"/>
          </p:nvPr>
        </p:nvSpPr>
        <p:spPr>
          <a:xfrm>
            <a:off x="106375" y="1933900"/>
            <a:ext cx="8763300" cy="2658900"/>
          </a:xfrm>
          <a:prstGeom prst="rect">
            <a:avLst/>
          </a:prstGeom>
          <a:ln>
            <a:noFill/>
          </a:ln>
        </p:spPr>
        <p:txBody>
          <a:bodyPr anchorCtr="0" anchor="t" bIns="914400" lIns="457200" spcFirstLastPara="1" rIns="457200" wrap="square" tIns="914400">
            <a:noAutofit/>
          </a:bodyPr>
          <a:lstStyle/>
          <a:p>
            <a:pPr indent="-330200" lvl="0" marL="457200" rtl="0" algn="l">
              <a:lnSpc>
                <a:spcPct val="114000"/>
              </a:lnSpc>
              <a:spcBef>
                <a:spcPts val="0"/>
              </a:spcBef>
              <a:spcAft>
                <a:spcPts val="0"/>
              </a:spcAft>
              <a:buClr>
                <a:srgbClr val="FFFFFF"/>
              </a:buClr>
              <a:buSzPts val="1600"/>
              <a:buChar char="●"/>
            </a:pPr>
            <a:r>
              <a:rPr b="1" lang="en" sz="1600">
                <a:solidFill>
                  <a:srgbClr val="FFFFFF"/>
                </a:solidFill>
              </a:rPr>
              <a:t>Example: </a:t>
            </a:r>
            <a:r>
              <a:rPr lang="en" sz="1600">
                <a:solidFill>
                  <a:srgbClr val="FFFFFF"/>
                </a:solidFill>
              </a:rPr>
              <a:t>The Executive Team must decide whether to migrate to a new cloud provider as part of negotiations with a potential partner. </a:t>
            </a:r>
            <a:endParaRPr sz="1600">
              <a:solidFill>
                <a:srgbClr val="FFFFFF"/>
              </a:solidFill>
            </a:endParaRPr>
          </a:p>
          <a:p>
            <a:pPr indent="0" lvl="0" marL="457200" rtl="0" algn="l">
              <a:lnSpc>
                <a:spcPct val="114000"/>
              </a:lnSpc>
              <a:spcBef>
                <a:spcPts val="800"/>
              </a:spcBef>
              <a:spcAft>
                <a:spcPts val="800"/>
              </a:spcAft>
              <a:buClr>
                <a:schemeClr val="dk1"/>
              </a:buClr>
              <a:buSzPts val="1100"/>
              <a:buFont typeface="Arial"/>
              <a:buNone/>
            </a:pPr>
            <a:r>
              <a:rPr lang="en" sz="1600">
                <a:solidFill>
                  <a:srgbClr val="FFFFFF"/>
                </a:solidFill>
              </a:rPr>
              <a:t>This transition has major financial implications. To make the decision, they need an accurate assessment of potential losses due to downtime, retraining, risk of data corruption during migration, and other issues.</a:t>
            </a:r>
            <a:endParaRPr sz="1600">
              <a:solidFill>
                <a:srgbClr val="FFFFFF"/>
              </a:solidFill>
            </a:endParaRPr>
          </a:p>
        </p:txBody>
      </p:sp>
      <p:pic>
        <p:nvPicPr>
          <p:cNvPr id="2320" name="Google Shape;2320;p128"/>
          <p:cNvPicPr preferRelativeResize="0"/>
          <p:nvPr/>
        </p:nvPicPr>
        <p:blipFill rotWithShape="1">
          <a:blip r:embed="rId3">
            <a:alphaModFix/>
          </a:blip>
          <a:srcRect b="0" l="51963" r="-2699" t="0"/>
          <a:stretch/>
        </p:blipFill>
        <p:spPr>
          <a:xfrm rot="-5400000">
            <a:off x="378809" y="381876"/>
            <a:ext cx="2216524" cy="2542375"/>
          </a:xfrm>
          <a:prstGeom prst="rect">
            <a:avLst/>
          </a:prstGeom>
          <a:noFill/>
          <a:ln>
            <a:noFill/>
          </a:ln>
        </p:spPr>
      </p:pic>
      <p:sp>
        <p:nvSpPr>
          <p:cNvPr id="2321" name="Google Shape;2321;p128"/>
          <p:cNvSpPr txBox="1"/>
          <p:nvPr/>
        </p:nvSpPr>
        <p:spPr>
          <a:xfrm>
            <a:off x="-176828" y="1515363"/>
            <a:ext cx="3000000" cy="4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Medium"/>
                <a:ea typeface="Roboto Medium"/>
                <a:cs typeface="Roboto Medium"/>
                <a:sym typeface="Roboto Medium"/>
              </a:rPr>
              <a:t>QUANTITATIVE</a:t>
            </a:r>
            <a:endParaRPr sz="1500">
              <a:solidFill>
                <a:srgbClr val="FFFFFF"/>
              </a:solidFill>
            </a:endParaRPr>
          </a:p>
        </p:txBody>
      </p:sp>
      <p:sp>
        <p:nvSpPr>
          <p:cNvPr id="2322" name="Google Shape;2322;p128"/>
          <p:cNvSpPr/>
          <p:nvPr/>
        </p:nvSpPr>
        <p:spPr>
          <a:xfrm rot="5400000">
            <a:off x="2173858" y="1659526"/>
            <a:ext cx="161400" cy="139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100000">
              <a:srgbClr val="6E9BE7"/>
            </a:gs>
          </a:gsLst>
          <a:lin ang="5400012" scaled="0"/>
        </a:gradFill>
      </p:bgPr>
    </p:bg>
    <p:spTree>
      <p:nvGrpSpPr>
        <p:cNvPr id="2326" name="Shape 2326"/>
        <p:cNvGrpSpPr/>
        <p:nvPr/>
      </p:nvGrpSpPr>
      <p:grpSpPr>
        <a:xfrm>
          <a:off x="0" y="0"/>
          <a:ext cx="0" cy="0"/>
          <a:chOff x="0" y="0"/>
          <a:chExt cx="0" cy="0"/>
        </a:xfrm>
      </p:grpSpPr>
      <p:sp>
        <p:nvSpPr>
          <p:cNvPr id="2327" name="Google Shape;2327;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8" name="Google Shape;232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Asset Value and Exposure Factor</a:t>
            </a:r>
            <a:endParaRPr/>
          </a:p>
        </p:txBody>
      </p:sp>
      <p:sp>
        <p:nvSpPr>
          <p:cNvPr id="2329" name="Google Shape;2329;p129"/>
          <p:cNvSpPr txBox="1"/>
          <p:nvPr>
            <p:ph idx="1" type="subTitle"/>
          </p:nvPr>
        </p:nvSpPr>
        <p:spPr>
          <a:xfrm>
            <a:off x="0" y="675975"/>
            <a:ext cx="8869800" cy="7557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1"/>
                </a:solidFill>
              </a:rPr>
              <a:t>To perform quantitative risk analysis, analysts start by calculating how much it will cost if an asset is breached.</a:t>
            </a:r>
            <a:endParaRPr/>
          </a:p>
        </p:txBody>
      </p:sp>
      <p:sp>
        <p:nvSpPr>
          <p:cNvPr id="2330" name="Google Shape;2330;p129"/>
          <p:cNvSpPr/>
          <p:nvPr/>
        </p:nvSpPr>
        <p:spPr>
          <a:xfrm>
            <a:off x="1352550" y="1531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29"/>
          <p:cNvSpPr txBox="1"/>
          <p:nvPr>
            <p:ph idx="1" type="subTitle"/>
          </p:nvPr>
        </p:nvSpPr>
        <p:spPr>
          <a:xfrm>
            <a:off x="12225" y="1680950"/>
            <a:ext cx="9144000" cy="47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1200"/>
              </a:spcAft>
              <a:buNone/>
            </a:pPr>
            <a:r>
              <a:rPr lang="en" sz="1600">
                <a:solidFill>
                  <a:schemeClr val="dk1"/>
                </a:solidFill>
                <a:latin typeface="Roboto"/>
                <a:ea typeface="Roboto"/>
                <a:cs typeface="Roboto"/>
                <a:sym typeface="Roboto"/>
              </a:rPr>
              <a:t>They</a:t>
            </a:r>
            <a:r>
              <a:rPr lang="en" sz="1600">
                <a:solidFill>
                  <a:schemeClr val="dk1"/>
                </a:solidFill>
                <a:latin typeface="Roboto"/>
                <a:ea typeface="Roboto"/>
                <a:cs typeface="Roboto"/>
                <a:sym typeface="Roboto"/>
              </a:rPr>
              <a:t> first quantify </a:t>
            </a:r>
            <a:r>
              <a:rPr b="1" lang="en" sz="1600">
                <a:solidFill>
                  <a:schemeClr val="dk1"/>
                </a:solidFill>
                <a:latin typeface="Roboto"/>
                <a:ea typeface="Roboto"/>
                <a:cs typeface="Roboto"/>
                <a:sym typeface="Roboto"/>
              </a:rPr>
              <a:t>asset value</a:t>
            </a:r>
            <a:r>
              <a:rPr lang="en" sz="1600">
                <a:solidFill>
                  <a:schemeClr val="dk1"/>
                </a:solidFill>
                <a:latin typeface="Roboto"/>
                <a:ea typeface="Roboto"/>
                <a:cs typeface="Roboto"/>
                <a:sym typeface="Roboto"/>
              </a:rPr>
              <a:t> and </a:t>
            </a:r>
            <a:r>
              <a:rPr b="1" lang="en" sz="1600">
                <a:solidFill>
                  <a:schemeClr val="dk1"/>
                </a:solidFill>
                <a:latin typeface="Roboto"/>
                <a:ea typeface="Roboto"/>
                <a:cs typeface="Roboto"/>
                <a:sym typeface="Roboto"/>
              </a:rPr>
              <a:t>exposure factor</a:t>
            </a:r>
            <a:r>
              <a:rPr lang="en" sz="1600">
                <a:solidFill>
                  <a:schemeClr val="dk1"/>
                </a:solidFill>
                <a:latin typeface="Roboto"/>
                <a:ea typeface="Roboto"/>
                <a:cs typeface="Roboto"/>
                <a:sym typeface="Roboto"/>
              </a:rPr>
              <a:t>.</a:t>
            </a:r>
            <a:endParaRPr/>
          </a:p>
        </p:txBody>
      </p:sp>
      <p:sp>
        <p:nvSpPr>
          <p:cNvPr id="2332" name="Google Shape;2332;p129"/>
          <p:cNvSpPr/>
          <p:nvPr/>
        </p:nvSpPr>
        <p:spPr>
          <a:xfrm>
            <a:off x="1352550" y="2383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29"/>
          <p:cNvSpPr/>
          <p:nvPr/>
        </p:nvSpPr>
        <p:spPr>
          <a:xfrm>
            <a:off x="1352550" y="32262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29"/>
          <p:cNvSpPr/>
          <p:nvPr/>
        </p:nvSpPr>
        <p:spPr>
          <a:xfrm>
            <a:off x="1352550" y="4071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5" name="Google Shape;2335;p129"/>
          <p:cNvPicPr preferRelativeResize="0"/>
          <p:nvPr/>
        </p:nvPicPr>
        <p:blipFill rotWithShape="1">
          <a:blip r:embed="rId3">
            <a:alphaModFix amt="60000"/>
          </a:blip>
          <a:srcRect b="1765" l="0" r="0" t="1774"/>
          <a:stretch/>
        </p:blipFill>
        <p:spPr>
          <a:xfrm>
            <a:off x="429768" y="1555211"/>
            <a:ext cx="785567" cy="606900"/>
          </a:xfrm>
          <a:prstGeom prst="rect">
            <a:avLst/>
          </a:prstGeom>
          <a:noFill/>
          <a:ln>
            <a:noFill/>
          </a:ln>
        </p:spPr>
      </p:pic>
      <p:pic>
        <p:nvPicPr>
          <p:cNvPr id="2336" name="Google Shape;2336;p129"/>
          <p:cNvPicPr preferRelativeResize="0"/>
          <p:nvPr/>
        </p:nvPicPr>
        <p:blipFill rotWithShape="1">
          <a:blip r:embed="rId4">
            <a:alphaModFix amt="60000"/>
          </a:blip>
          <a:srcRect b="1765" l="0" r="0" t="1774"/>
          <a:stretch/>
        </p:blipFill>
        <p:spPr>
          <a:xfrm>
            <a:off x="429768" y="2379498"/>
            <a:ext cx="785566" cy="606900"/>
          </a:xfrm>
          <a:prstGeom prst="rect">
            <a:avLst/>
          </a:prstGeom>
          <a:noFill/>
          <a:ln>
            <a:noFill/>
          </a:ln>
        </p:spPr>
      </p:pic>
      <p:pic>
        <p:nvPicPr>
          <p:cNvPr id="2337" name="Google Shape;2337;p129"/>
          <p:cNvPicPr preferRelativeResize="0"/>
          <p:nvPr/>
        </p:nvPicPr>
        <p:blipFill rotWithShape="1">
          <a:blip r:embed="rId5">
            <a:alphaModFix amt="60000"/>
          </a:blip>
          <a:srcRect b="1765" l="0" r="0" t="1774"/>
          <a:stretch/>
        </p:blipFill>
        <p:spPr>
          <a:xfrm>
            <a:off x="429768" y="3208598"/>
            <a:ext cx="785566" cy="606900"/>
          </a:xfrm>
          <a:prstGeom prst="rect">
            <a:avLst/>
          </a:prstGeom>
          <a:noFill/>
          <a:ln>
            <a:noFill/>
          </a:ln>
        </p:spPr>
      </p:pic>
      <p:pic>
        <p:nvPicPr>
          <p:cNvPr id="2338" name="Google Shape;2338;p129"/>
          <p:cNvPicPr preferRelativeResize="0"/>
          <p:nvPr/>
        </p:nvPicPr>
        <p:blipFill rotWithShape="1">
          <a:blip r:embed="rId6">
            <a:alphaModFix amt="60000"/>
          </a:blip>
          <a:srcRect b="1765" l="0" r="0" t="1774"/>
          <a:stretch/>
        </p:blipFill>
        <p:spPr>
          <a:xfrm>
            <a:off x="432306" y="4068973"/>
            <a:ext cx="785567" cy="606900"/>
          </a:xfrm>
          <a:prstGeom prst="rect">
            <a:avLst/>
          </a:prstGeom>
          <a:noFill/>
          <a:ln>
            <a:noFill/>
          </a:ln>
        </p:spPr>
      </p:pic>
      <p:sp>
        <p:nvSpPr>
          <p:cNvPr id="2339" name="Google Shape;2339;p129"/>
          <p:cNvSpPr txBox="1"/>
          <p:nvPr>
            <p:ph idx="2" type="subTitle"/>
          </p:nvPr>
        </p:nvSpPr>
        <p:spPr>
          <a:xfrm>
            <a:off x="12225" y="237675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latin typeface="Roboto"/>
                <a:ea typeface="Roboto"/>
                <a:cs typeface="Roboto"/>
                <a:sym typeface="Roboto"/>
              </a:rPr>
              <a:t>As discussed earlier, </a:t>
            </a:r>
            <a:r>
              <a:rPr b="1" lang="en" sz="1600">
                <a:solidFill>
                  <a:schemeClr val="dk1"/>
                </a:solidFill>
                <a:latin typeface="Roboto"/>
                <a:ea typeface="Roboto"/>
                <a:cs typeface="Roboto"/>
                <a:sym typeface="Roboto"/>
              </a:rPr>
              <a:t>asset value </a:t>
            </a:r>
            <a:r>
              <a:rPr lang="en" sz="1600">
                <a:solidFill>
                  <a:schemeClr val="dk1"/>
                </a:solidFill>
                <a:latin typeface="Roboto"/>
                <a:ea typeface="Roboto"/>
                <a:cs typeface="Roboto"/>
                <a:sym typeface="Roboto"/>
              </a:rPr>
              <a:t>is how much money an asset is worth in currency.</a:t>
            </a:r>
            <a:endParaRPr sz="1600">
              <a:solidFill>
                <a:schemeClr val="dk1"/>
              </a:solidFill>
              <a:latin typeface="Roboto"/>
              <a:ea typeface="Roboto"/>
              <a:cs typeface="Roboto"/>
              <a:sym typeface="Roboto"/>
            </a:endParaRPr>
          </a:p>
        </p:txBody>
      </p:sp>
      <p:sp>
        <p:nvSpPr>
          <p:cNvPr id="2340" name="Google Shape;2340;p129"/>
          <p:cNvSpPr txBox="1"/>
          <p:nvPr>
            <p:ph idx="3" type="subTitle"/>
          </p:nvPr>
        </p:nvSpPr>
        <p:spPr>
          <a:xfrm>
            <a:off x="12225" y="323345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 </a:t>
            </a:r>
            <a:r>
              <a:rPr b="1" lang="en" sz="1600">
                <a:solidFill>
                  <a:schemeClr val="dk1"/>
                </a:solidFill>
                <a:latin typeface="Roboto"/>
                <a:ea typeface="Roboto"/>
                <a:cs typeface="Roboto"/>
                <a:sym typeface="Roboto"/>
              </a:rPr>
              <a:t>exposure factor </a:t>
            </a:r>
            <a:r>
              <a:rPr lang="en" sz="1600">
                <a:solidFill>
                  <a:schemeClr val="dk1"/>
                </a:solidFill>
                <a:latin typeface="Roboto"/>
                <a:ea typeface="Roboto"/>
                <a:cs typeface="Roboto"/>
                <a:sym typeface="Roboto"/>
              </a:rPr>
              <a:t>is how much of an asset will be affected in the event of a breach.</a:t>
            </a:r>
            <a:endParaRPr sz="1600">
              <a:solidFill>
                <a:schemeClr val="dk1"/>
              </a:solidFill>
              <a:latin typeface="Roboto"/>
              <a:ea typeface="Roboto"/>
              <a:cs typeface="Roboto"/>
              <a:sym typeface="Roboto"/>
            </a:endParaRPr>
          </a:p>
        </p:txBody>
      </p:sp>
      <p:sp>
        <p:nvSpPr>
          <p:cNvPr id="2341" name="Google Shape;2341;p129"/>
          <p:cNvSpPr txBox="1"/>
          <p:nvPr>
            <p:ph idx="4" type="subTitle"/>
          </p:nvPr>
        </p:nvSpPr>
        <p:spPr>
          <a:xfrm>
            <a:off x="12225" y="4068975"/>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In other words, will an attack result in </a:t>
            </a:r>
            <a:r>
              <a:rPr b="1" lang="en" sz="1600">
                <a:solidFill>
                  <a:schemeClr val="dk1"/>
                </a:solidFill>
                <a:latin typeface="Roboto"/>
                <a:ea typeface="Roboto"/>
                <a:cs typeface="Roboto"/>
                <a:sym typeface="Roboto"/>
              </a:rPr>
              <a:t>partial / temporary</a:t>
            </a:r>
            <a:r>
              <a:rPr lang="en" sz="1600">
                <a:solidFill>
                  <a:schemeClr val="dk1"/>
                </a:solidFill>
                <a:latin typeface="Roboto"/>
                <a:ea typeface="Roboto"/>
                <a:cs typeface="Roboto"/>
                <a:sym typeface="Roboto"/>
              </a:rPr>
              <a:t> or </a:t>
            </a:r>
            <a:r>
              <a:rPr b="1" lang="en" sz="1600">
                <a:solidFill>
                  <a:schemeClr val="dk1"/>
                </a:solidFill>
                <a:latin typeface="Roboto"/>
                <a:ea typeface="Roboto"/>
                <a:cs typeface="Roboto"/>
                <a:sym typeface="Roboto"/>
              </a:rPr>
              <a:t>complete / permanent</a:t>
            </a:r>
            <a:r>
              <a:rPr lang="en" sz="1600">
                <a:solidFill>
                  <a:schemeClr val="dk1"/>
                </a:solidFill>
                <a:latin typeface="Roboto"/>
                <a:ea typeface="Roboto"/>
                <a:cs typeface="Roboto"/>
                <a:sym typeface="Roboto"/>
              </a:rPr>
              <a:t> destruction of an </a:t>
            </a:r>
            <a:r>
              <a:rPr lang="en" sz="1600">
                <a:solidFill>
                  <a:schemeClr val="dk1"/>
                </a:solidFill>
                <a:latin typeface="Roboto"/>
                <a:ea typeface="Roboto"/>
                <a:cs typeface="Roboto"/>
                <a:sym typeface="Roboto"/>
              </a:rPr>
              <a:t>asset</a:t>
            </a:r>
            <a:r>
              <a:rPr lang="en"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5" name="Shape 2345"/>
        <p:cNvGrpSpPr/>
        <p:nvPr/>
      </p:nvGrpSpPr>
      <p:grpSpPr>
        <a:xfrm>
          <a:off x="0" y="0"/>
          <a:ext cx="0" cy="0"/>
          <a:chOff x="0" y="0"/>
          <a:chExt cx="0" cy="0"/>
        </a:xfrm>
      </p:grpSpPr>
      <p:sp>
        <p:nvSpPr>
          <p:cNvPr id="2346" name="Google Shape;2346;p130"/>
          <p:cNvSpPr/>
          <p:nvPr/>
        </p:nvSpPr>
        <p:spPr>
          <a:xfrm>
            <a:off x="-28325" y="-9450"/>
            <a:ext cx="9172200" cy="5153100"/>
          </a:xfrm>
          <a:prstGeom prst="rect">
            <a:avLst/>
          </a:prstGeom>
          <a:gradFill>
            <a:gsLst>
              <a:gs pos="0">
                <a:srgbClr val="DFE9FB"/>
              </a:gs>
              <a:gs pos="100000">
                <a:srgbClr val="6E9BE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0"/>
          <p:cNvSpPr/>
          <p:nvPr/>
        </p:nvSpPr>
        <p:spPr>
          <a:xfrm flipH="1">
            <a:off x="4144800" y="1850500"/>
            <a:ext cx="4999200" cy="3293100"/>
          </a:xfrm>
          <a:prstGeom prst="rtTriangl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348" name="Google Shape;234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9" name="Google Shape;2349;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Exposure Factor</a:t>
            </a:r>
            <a:endParaRPr/>
          </a:p>
        </p:txBody>
      </p:sp>
      <p:sp>
        <p:nvSpPr>
          <p:cNvPr id="2350" name="Google Shape;2350;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Exposure factor is always somewhat subjective. </a:t>
            </a:r>
            <a:r>
              <a:rPr lang="en">
                <a:solidFill>
                  <a:srgbClr val="24292E"/>
                </a:solidFill>
              </a:rPr>
              <a:t>We apply a numerical</a:t>
            </a:r>
            <a:r>
              <a:rPr lang="en">
                <a:solidFill>
                  <a:srgbClr val="24292E"/>
                </a:solidFill>
              </a:rPr>
              <a:t> value depending on</a:t>
            </a:r>
            <a:r>
              <a:rPr lang="en">
                <a:solidFill>
                  <a:srgbClr val="24292E"/>
                </a:solidFill>
              </a:rPr>
              <a:t> </a:t>
            </a:r>
            <a:r>
              <a:rPr lang="en">
                <a:solidFill>
                  <a:srgbClr val="24292E"/>
                </a:solidFill>
              </a:rPr>
              <a:t>the level of damage an exploited risk would produce.</a:t>
            </a:r>
            <a:endParaRPr/>
          </a:p>
        </p:txBody>
      </p:sp>
      <p:sp>
        <p:nvSpPr>
          <p:cNvPr id="2351" name="Google Shape;2351;p130"/>
          <p:cNvSpPr txBox="1"/>
          <p:nvPr>
            <p:ph idx="1" type="subTitle"/>
          </p:nvPr>
        </p:nvSpPr>
        <p:spPr>
          <a:xfrm>
            <a:off x="6199732" y="1518800"/>
            <a:ext cx="27420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Attack would </a:t>
            </a:r>
            <a:r>
              <a:rPr b="1" lang="en" sz="1800"/>
              <a:t>completely eliminate </a:t>
            </a:r>
            <a:r>
              <a:rPr lang="en" sz="1800"/>
              <a:t>an asset. </a:t>
            </a:r>
            <a:endParaRPr sz="1800"/>
          </a:p>
        </p:txBody>
      </p:sp>
      <p:sp>
        <p:nvSpPr>
          <p:cNvPr id="2352" name="Google Shape;2352;p130"/>
          <p:cNvSpPr txBox="1"/>
          <p:nvPr>
            <p:ph idx="2" type="subTitle"/>
          </p:nvPr>
        </p:nvSpPr>
        <p:spPr>
          <a:xfrm>
            <a:off x="4848200" y="2374625"/>
            <a:ext cx="32910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Attack would </a:t>
            </a:r>
            <a:r>
              <a:rPr b="1" lang="en" sz="1800">
                <a:solidFill>
                  <a:schemeClr val="dk1"/>
                </a:solidFill>
              </a:rPr>
              <a:t>mostly eliminate</a:t>
            </a:r>
            <a:r>
              <a:rPr lang="en" sz="1800">
                <a:solidFill>
                  <a:schemeClr val="dk1"/>
                </a:solidFill>
              </a:rPr>
              <a:t> an asset. </a:t>
            </a:r>
            <a:endParaRPr sz="1800"/>
          </a:p>
        </p:txBody>
      </p:sp>
      <p:sp>
        <p:nvSpPr>
          <p:cNvPr id="2353" name="Google Shape;2353;p130"/>
          <p:cNvSpPr txBox="1"/>
          <p:nvPr>
            <p:ph idx="3" type="subTitle"/>
          </p:nvPr>
        </p:nvSpPr>
        <p:spPr>
          <a:xfrm>
            <a:off x="3363800" y="3230450"/>
            <a:ext cx="27498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Attack would </a:t>
            </a:r>
            <a:r>
              <a:rPr b="1" lang="en" sz="1800">
                <a:solidFill>
                  <a:schemeClr val="dk1"/>
                </a:solidFill>
              </a:rPr>
              <a:t>half eliminate</a:t>
            </a:r>
            <a:r>
              <a:rPr lang="en" sz="1800">
                <a:solidFill>
                  <a:schemeClr val="dk1"/>
                </a:solidFill>
              </a:rPr>
              <a:t> an asset. </a:t>
            </a:r>
            <a:endParaRPr sz="1800">
              <a:solidFill>
                <a:schemeClr val="dk1"/>
              </a:solidFill>
            </a:endParaRPr>
          </a:p>
        </p:txBody>
      </p:sp>
      <p:sp>
        <p:nvSpPr>
          <p:cNvPr id="2354" name="Google Shape;2354;p130"/>
          <p:cNvSpPr txBox="1"/>
          <p:nvPr>
            <p:ph idx="4" type="subTitle"/>
          </p:nvPr>
        </p:nvSpPr>
        <p:spPr>
          <a:xfrm>
            <a:off x="1954552" y="4071350"/>
            <a:ext cx="27498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Attack would </a:t>
            </a:r>
            <a:r>
              <a:rPr b="1" lang="en" sz="1800">
                <a:solidFill>
                  <a:schemeClr val="dk1"/>
                </a:solidFill>
              </a:rPr>
              <a:t>partially eliminate</a:t>
            </a:r>
            <a:r>
              <a:rPr lang="en" sz="1800">
                <a:solidFill>
                  <a:schemeClr val="dk1"/>
                </a:solidFill>
              </a:rPr>
              <a:t> an asset. </a:t>
            </a:r>
            <a:endParaRPr sz="1800">
              <a:solidFill>
                <a:schemeClr val="dk1"/>
              </a:solidFill>
            </a:endParaRPr>
          </a:p>
        </p:txBody>
      </p:sp>
      <p:sp>
        <p:nvSpPr>
          <p:cNvPr id="2355" name="Google Shape;2355;p130"/>
          <p:cNvSpPr/>
          <p:nvPr/>
        </p:nvSpPr>
        <p:spPr>
          <a:xfrm>
            <a:off x="390200" y="1543225"/>
            <a:ext cx="5726100" cy="606900"/>
          </a:xfrm>
          <a:prstGeom prst="roundRect">
            <a:avLst>
              <a:gd fmla="val 16667" name="adj"/>
            </a:avLst>
          </a:prstGeom>
          <a:solidFill>
            <a:srgbClr val="E5323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1.0</a:t>
            </a:r>
            <a:endParaRPr sz="2400">
              <a:latin typeface="Roboto Mono"/>
              <a:ea typeface="Roboto Mono"/>
              <a:cs typeface="Roboto Mono"/>
              <a:sym typeface="Roboto Mono"/>
            </a:endParaRPr>
          </a:p>
        </p:txBody>
      </p:sp>
      <p:sp>
        <p:nvSpPr>
          <p:cNvPr id="2356" name="Google Shape;2356;p130"/>
          <p:cNvSpPr/>
          <p:nvPr/>
        </p:nvSpPr>
        <p:spPr>
          <a:xfrm>
            <a:off x="390200" y="2389525"/>
            <a:ext cx="4381800" cy="606900"/>
          </a:xfrm>
          <a:prstGeom prst="roundRect">
            <a:avLst>
              <a:gd fmla="val 16667" name="adj"/>
            </a:avLst>
          </a:prstGeom>
          <a:solidFill>
            <a:srgbClr val="F9884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.75</a:t>
            </a:r>
            <a:endParaRPr sz="2400">
              <a:latin typeface="Roboto Mono"/>
              <a:ea typeface="Roboto Mono"/>
              <a:cs typeface="Roboto Mono"/>
              <a:sym typeface="Roboto Mono"/>
            </a:endParaRPr>
          </a:p>
        </p:txBody>
      </p:sp>
      <p:sp>
        <p:nvSpPr>
          <p:cNvPr id="2357" name="Google Shape;2357;p130"/>
          <p:cNvSpPr/>
          <p:nvPr/>
        </p:nvSpPr>
        <p:spPr>
          <a:xfrm>
            <a:off x="390200" y="3230450"/>
            <a:ext cx="2897400" cy="606900"/>
          </a:xfrm>
          <a:prstGeom prst="roundRect">
            <a:avLst>
              <a:gd fmla="val 16667" name="adj"/>
            </a:avLst>
          </a:prstGeom>
          <a:solidFill>
            <a:srgbClr val="FFBA4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0.5</a:t>
            </a:r>
            <a:endParaRPr sz="2400">
              <a:latin typeface="Roboto Mono"/>
              <a:ea typeface="Roboto Mono"/>
              <a:cs typeface="Roboto Mono"/>
              <a:sym typeface="Roboto Mono"/>
            </a:endParaRPr>
          </a:p>
        </p:txBody>
      </p:sp>
      <p:sp>
        <p:nvSpPr>
          <p:cNvPr id="2358" name="Google Shape;2358;p130"/>
          <p:cNvSpPr/>
          <p:nvPr/>
        </p:nvSpPr>
        <p:spPr>
          <a:xfrm>
            <a:off x="390200" y="4071350"/>
            <a:ext cx="1484400" cy="6069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.25</a:t>
            </a:r>
            <a:endParaRPr sz="2400">
              <a:latin typeface="Roboto Mono"/>
              <a:ea typeface="Roboto Mono"/>
              <a:cs typeface="Roboto Mono"/>
              <a:sym typeface="Roboto Mono"/>
            </a:endParaRPr>
          </a:p>
        </p:txBody>
      </p:sp>
      <p:cxnSp>
        <p:nvCxnSpPr>
          <p:cNvPr id="2359" name="Google Shape;2359;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60" name="Google Shape;2360;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4" name="Shape 2364"/>
        <p:cNvGrpSpPr/>
        <p:nvPr/>
      </p:nvGrpSpPr>
      <p:grpSpPr>
        <a:xfrm>
          <a:off x="0" y="0"/>
          <a:ext cx="0" cy="0"/>
          <a:chOff x="0" y="0"/>
          <a:chExt cx="0" cy="0"/>
        </a:xfrm>
      </p:grpSpPr>
      <p:sp>
        <p:nvSpPr>
          <p:cNvPr id="2365" name="Google Shape;2365;p131"/>
          <p:cNvSpPr/>
          <p:nvPr/>
        </p:nvSpPr>
        <p:spPr>
          <a:xfrm>
            <a:off x="-37675" y="0"/>
            <a:ext cx="9194100" cy="5143500"/>
          </a:xfrm>
          <a:prstGeom prst="rect">
            <a:avLst/>
          </a:prstGeom>
          <a:gradFill>
            <a:gsLst>
              <a:gs pos="0">
                <a:srgbClr val="FFF6DB"/>
              </a:gs>
              <a:gs pos="100000">
                <a:srgbClr val="FAD25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1"/>
          <p:cNvSpPr/>
          <p:nvPr/>
        </p:nvSpPr>
        <p:spPr>
          <a:xfrm>
            <a:off x="1227150" y="3787888"/>
            <a:ext cx="67335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1"/>
          <p:cNvSpPr/>
          <p:nvPr/>
        </p:nvSpPr>
        <p:spPr>
          <a:xfrm>
            <a:off x="998550" y="3787888"/>
            <a:ext cx="1848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1"/>
          <p:cNvSpPr/>
          <p:nvPr/>
        </p:nvSpPr>
        <p:spPr>
          <a:xfrm>
            <a:off x="1227150" y="1421625"/>
            <a:ext cx="67335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1"/>
          <p:cNvSpPr/>
          <p:nvPr/>
        </p:nvSpPr>
        <p:spPr>
          <a:xfrm>
            <a:off x="1227150" y="2625213"/>
            <a:ext cx="67335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1"/>
          <p:cNvSpPr/>
          <p:nvPr/>
        </p:nvSpPr>
        <p:spPr>
          <a:xfrm>
            <a:off x="998550" y="1421625"/>
            <a:ext cx="1848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Loss Expectancy</a:t>
            </a:r>
            <a:endParaRPr/>
          </a:p>
        </p:txBody>
      </p:sp>
      <p:sp>
        <p:nvSpPr>
          <p:cNvPr id="2372" name="Google Shape;2372;p131"/>
          <p:cNvSpPr txBox="1"/>
          <p:nvPr>
            <p:ph idx="1" type="subTitle"/>
          </p:nvPr>
        </p:nvSpPr>
        <p:spPr>
          <a:xfrm>
            <a:off x="0" y="675975"/>
            <a:ext cx="8205000" cy="740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measure of how much money an organization will lose in the event of a given breach. </a:t>
            </a:r>
            <a:endParaRPr/>
          </a:p>
        </p:txBody>
      </p:sp>
      <p:sp>
        <p:nvSpPr>
          <p:cNvPr id="2373" name="Google Shape;2373;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4" name="Google Shape;2374;p131"/>
          <p:cNvSpPr txBox="1"/>
          <p:nvPr/>
        </p:nvSpPr>
        <p:spPr>
          <a:xfrm>
            <a:off x="1259450" y="1416675"/>
            <a:ext cx="3535500" cy="10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Single Loss Expectancy (SLE)</a:t>
            </a:r>
            <a:r>
              <a:rPr lang="en" sz="1500">
                <a:solidFill>
                  <a:schemeClr val="dk1"/>
                </a:solidFill>
                <a:latin typeface="Roboto"/>
                <a:ea typeface="Roboto"/>
                <a:cs typeface="Roboto"/>
                <a:sym typeface="Roboto"/>
              </a:rPr>
              <a:t>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Estimated cost of the risk occurring on a given asset.</a:t>
            </a:r>
            <a:endParaRPr sz="1500"/>
          </a:p>
        </p:txBody>
      </p:sp>
      <p:sp>
        <p:nvSpPr>
          <p:cNvPr id="2375" name="Google Shape;2375;p131"/>
          <p:cNvSpPr txBox="1"/>
          <p:nvPr/>
        </p:nvSpPr>
        <p:spPr>
          <a:xfrm>
            <a:off x="4663750" y="1528550"/>
            <a:ext cx="32970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800">
                <a:solidFill>
                  <a:schemeClr val="dk1"/>
                </a:solidFill>
                <a:highlight>
                  <a:srgbClr val="FFF2CC"/>
                </a:highlight>
                <a:latin typeface="Roboto Mono"/>
                <a:ea typeface="Roboto Mono"/>
                <a:cs typeface="Roboto Mono"/>
                <a:sym typeface="Roboto Mono"/>
              </a:rPr>
              <a:t>SLE = AVE x EF</a:t>
            </a:r>
            <a:endParaRPr b="1" sz="1600">
              <a:solidFill>
                <a:schemeClr val="dk1"/>
              </a:solidFill>
              <a:highlight>
                <a:srgbClr val="FFF2CC"/>
              </a:highlight>
              <a:latin typeface="Roboto"/>
              <a:ea typeface="Roboto"/>
              <a:cs typeface="Roboto"/>
              <a:sym typeface="Roboto"/>
            </a:endParaRPr>
          </a:p>
        </p:txBody>
      </p:sp>
      <p:sp>
        <p:nvSpPr>
          <p:cNvPr id="2376" name="Google Shape;2376;p131"/>
          <p:cNvSpPr txBox="1"/>
          <p:nvPr/>
        </p:nvSpPr>
        <p:spPr>
          <a:xfrm>
            <a:off x="1259450" y="2612675"/>
            <a:ext cx="3535500" cy="10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Annual Rate of Occurrence (ARO)</a:t>
            </a:r>
            <a:r>
              <a:rPr lang="en" sz="1500">
                <a:solidFill>
                  <a:schemeClr val="dk1"/>
                </a:solidFill>
                <a:latin typeface="Roboto"/>
                <a:ea typeface="Roboto"/>
                <a:cs typeface="Roboto"/>
                <a:sym typeface="Roboto"/>
              </a:rPr>
              <a:t>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Estimated number of times the risk is likely to occur in a given year.</a:t>
            </a:r>
            <a:endParaRPr sz="1500"/>
          </a:p>
        </p:txBody>
      </p:sp>
      <p:sp>
        <p:nvSpPr>
          <p:cNvPr id="2377" name="Google Shape;2377;p131"/>
          <p:cNvSpPr txBox="1"/>
          <p:nvPr/>
        </p:nvSpPr>
        <p:spPr>
          <a:xfrm>
            <a:off x="4663750" y="2944875"/>
            <a:ext cx="3297000" cy="6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800">
                <a:solidFill>
                  <a:schemeClr val="dk1"/>
                </a:solidFill>
                <a:highlight>
                  <a:srgbClr val="FFF2CC"/>
                </a:highlight>
                <a:latin typeface="Roboto Mono"/>
                <a:ea typeface="Roboto Mono"/>
                <a:cs typeface="Roboto Mono"/>
                <a:sym typeface="Roboto Mono"/>
              </a:rPr>
              <a:t>ARO = SLE x 12</a:t>
            </a:r>
            <a:endParaRPr b="1" sz="1600">
              <a:solidFill>
                <a:schemeClr val="dk1"/>
              </a:solidFill>
              <a:highlight>
                <a:srgbClr val="FFF2CC"/>
              </a:highlight>
              <a:latin typeface="Roboto"/>
              <a:ea typeface="Roboto"/>
              <a:cs typeface="Roboto"/>
              <a:sym typeface="Roboto"/>
            </a:endParaRPr>
          </a:p>
        </p:txBody>
      </p:sp>
      <p:sp>
        <p:nvSpPr>
          <p:cNvPr id="2378" name="Google Shape;2378;p131"/>
          <p:cNvSpPr txBox="1"/>
          <p:nvPr/>
        </p:nvSpPr>
        <p:spPr>
          <a:xfrm>
            <a:off x="1275050" y="3798851"/>
            <a:ext cx="3297000" cy="10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Annual Loss Expectancy (ALE)</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Estimated cost of a risk reoccurring in a given year</a:t>
            </a:r>
            <a:r>
              <a:rPr lang="en" sz="1500">
                <a:solidFill>
                  <a:schemeClr val="dk1"/>
                </a:solidFill>
                <a:latin typeface="Roboto"/>
                <a:ea typeface="Roboto"/>
                <a:cs typeface="Roboto"/>
                <a:sym typeface="Roboto"/>
              </a:rPr>
              <a:t>.</a:t>
            </a:r>
            <a:endParaRPr sz="1500"/>
          </a:p>
        </p:txBody>
      </p:sp>
      <p:sp>
        <p:nvSpPr>
          <p:cNvPr id="2379" name="Google Shape;2379;p131"/>
          <p:cNvSpPr txBox="1"/>
          <p:nvPr/>
        </p:nvSpPr>
        <p:spPr>
          <a:xfrm>
            <a:off x="4663750" y="4081800"/>
            <a:ext cx="3297000" cy="6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800">
                <a:solidFill>
                  <a:schemeClr val="dk1"/>
                </a:solidFill>
                <a:highlight>
                  <a:srgbClr val="FFF2CC"/>
                </a:highlight>
                <a:latin typeface="Roboto"/>
                <a:ea typeface="Roboto"/>
                <a:cs typeface="Roboto"/>
                <a:sym typeface="Roboto"/>
              </a:rPr>
              <a:t>ALE = SLE x ARO</a:t>
            </a:r>
            <a:endParaRPr b="1" sz="1600">
              <a:solidFill>
                <a:schemeClr val="dk1"/>
              </a:solidFill>
              <a:highlight>
                <a:srgbClr val="FFF2CC"/>
              </a:highlight>
              <a:latin typeface="Roboto"/>
              <a:ea typeface="Roboto"/>
              <a:cs typeface="Roboto"/>
              <a:sym typeface="Roboto"/>
            </a:endParaRPr>
          </a:p>
        </p:txBody>
      </p:sp>
      <p:sp>
        <p:nvSpPr>
          <p:cNvPr id="2380" name="Google Shape;2380;p131"/>
          <p:cNvSpPr txBox="1"/>
          <p:nvPr/>
        </p:nvSpPr>
        <p:spPr>
          <a:xfrm>
            <a:off x="5365250" y="1858278"/>
            <a:ext cx="2418000" cy="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Mono"/>
                <a:ea typeface="Roboto Mono"/>
                <a:cs typeface="Roboto Mono"/>
                <a:sym typeface="Roboto Mono"/>
              </a:rPr>
              <a:t>AV = </a:t>
            </a:r>
            <a:r>
              <a:rPr lang="en" sz="1600">
                <a:solidFill>
                  <a:schemeClr val="dk1"/>
                </a:solidFill>
                <a:latin typeface="Roboto"/>
                <a:ea typeface="Roboto"/>
                <a:cs typeface="Roboto"/>
                <a:sym typeface="Roboto"/>
              </a:rPr>
              <a:t>Asset Value</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Mono"/>
                <a:ea typeface="Roboto Mono"/>
                <a:cs typeface="Roboto Mono"/>
                <a:sym typeface="Roboto Mono"/>
              </a:rPr>
              <a:t>EF = </a:t>
            </a:r>
            <a:r>
              <a:rPr lang="en" sz="1600">
                <a:solidFill>
                  <a:schemeClr val="dk1"/>
                </a:solidFill>
                <a:latin typeface="Roboto"/>
                <a:ea typeface="Roboto"/>
                <a:cs typeface="Roboto"/>
                <a:sym typeface="Roboto"/>
              </a:rPr>
              <a:t>Exposure Factor</a:t>
            </a:r>
            <a:endParaRPr b="1" sz="1600">
              <a:solidFill>
                <a:schemeClr val="dk1"/>
              </a:solidFill>
              <a:latin typeface="Roboto"/>
              <a:ea typeface="Roboto"/>
              <a:cs typeface="Roboto"/>
              <a:sym typeface="Roboto"/>
            </a:endParaRPr>
          </a:p>
          <a:p>
            <a:pPr indent="0" lvl="0" marL="0" rtl="0" algn="l">
              <a:spcBef>
                <a:spcPts val="0"/>
              </a:spcBef>
              <a:spcAft>
                <a:spcPts val="800"/>
              </a:spcAft>
              <a:buNone/>
            </a:pPr>
            <a:r>
              <a:t/>
            </a:r>
            <a:endParaRPr b="1" sz="1800">
              <a:solidFill>
                <a:schemeClr val="dk1"/>
              </a:solidFill>
              <a:highlight>
                <a:srgbClr val="FFD966"/>
              </a:highlight>
              <a:latin typeface="Roboto Mono"/>
              <a:ea typeface="Roboto Mono"/>
              <a:cs typeface="Roboto Mono"/>
              <a:sym typeface="Roboto Mono"/>
            </a:endParaRPr>
          </a:p>
        </p:txBody>
      </p:sp>
      <p:cxnSp>
        <p:nvCxnSpPr>
          <p:cNvPr id="2381" name="Google Shape;2381;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82" name="Google Shape;2382;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3" name="Google Shape;2383;p131"/>
          <p:cNvSpPr/>
          <p:nvPr/>
        </p:nvSpPr>
        <p:spPr>
          <a:xfrm>
            <a:off x="998550" y="2625213"/>
            <a:ext cx="1848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8" name="Shape 2048"/>
        <p:cNvGrpSpPr/>
        <p:nvPr/>
      </p:nvGrpSpPr>
      <p:grpSpPr>
        <a:xfrm>
          <a:off x="0" y="0"/>
          <a:ext cx="0" cy="0"/>
          <a:chOff x="0" y="0"/>
          <a:chExt cx="0" cy="0"/>
        </a:xfrm>
      </p:grpSpPr>
      <p:sp>
        <p:nvSpPr>
          <p:cNvPr id="2049" name="Google Shape;2049;p105"/>
          <p:cNvSpPr txBox="1"/>
          <p:nvPr>
            <p:ph type="title"/>
          </p:nvPr>
        </p:nvSpPr>
        <p:spPr>
          <a:xfrm>
            <a:off x="274350" y="19863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Management </a:t>
            </a:r>
            <a:br>
              <a:rPr lang="en"/>
            </a:br>
            <a:r>
              <a:rPr lang="en"/>
              <a:t>and Threat Modeling</a:t>
            </a:r>
            <a:endParaRPr/>
          </a:p>
        </p:txBody>
      </p:sp>
      <p:sp>
        <p:nvSpPr>
          <p:cNvPr id="2050" name="Google Shape;2050;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1" name="Google Shape;2051;p10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7" name="Shape 2387"/>
        <p:cNvGrpSpPr/>
        <p:nvPr/>
      </p:nvGrpSpPr>
      <p:grpSpPr>
        <a:xfrm>
          <a:off x="0" y="0"/>
          <a:ext cx="0" cy="0"/>
          <a:chOff x="0" y="0"/>
          <a:chExt cx="0" cy="0"/>
        </a:xfrm>
      </p:grpSpPr>
      <p:sp>
        <p:nvSpPr>
          <p:cNvPr id="2388" name="Google Shape;2388;p132"/>
          <p:cNvSpPr/>
          <p:nvPr/>
        </p:nvSpPr>
        <p:spPr>
          <a:xfrm>
            <a:off x="-37675" y="0"/>
            <a:ext cx="9194100" cy="5143500"/>
          </a:xfrm>
          <a:prstGeom prst="rect">
            <a:avLst/>
          </a:prstGeom>
          <a:gradFill>
            <a:gsLst>
              <a:gs pos="0">
                <a:srgbClr val="FFF6DB"/>
              </a:gs>
              <a:gs pos="100000">
                <a:srgbClr val="FAD25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0" name="Google Shape;2390;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Loss Expectancy </a:t>
            </a:r>
            <a:endParaRPr/>
          </a:p>
        </p:txBody>
      </p:sp>
      <p:sp>
        <p:nvSpPr>
          <p:cNvPr id="2391" name="Google Shape;2391;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Categories of l</a:t>
            </a:r>
            <a:r>
              <a:rPr lang="en">
                <a:solidFill>
                  <a:schemeClr val="dk1"/>
                </a:solidFill>
              </a:rPr>
              <a:t>oss expectancy refer to the degree of a breach’s impact.</a:t>
            </a:r>
            <a:endParaRPr/>
          </a:p>
        </p:txBody>
      </p:sp>
      <p:sp>
        <p:nvSpPr>
          <p:cNvPr id="2392" name="Google Shape;2392;p132"/>
          <p:cNvSpPr/>
          <p:nvPr/>
        </p:nvSpPr>
        <p:spPr>
          <a:xfrm>
            <a:off x="437425" y="1253150"/>
            <a:ext cx="2013600" cy="4761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Marginal</a:t>
            </a:r>
            <a:endParaRPr sz="1800">
              <a:latin typeface="Roboto Medium"/>
              <a:ea typeface="Roboto Medium"/>
              <a:cs typeface="Roboto Medium"/>
              <a:sym typeface="Roboto Medium"/>
            </a:endParaRPr>
          </a:p>
        </p:txBody>
      </p:sp>
      <p:sp>
        <p:nvSpPr>
          <p:cNvPr id="2393" name="Google Shape;2393;p132"/>
          <p:cNvSpPr/>
          <p:nvPr/>
        </p:nvSpPr>
        <p:spPr>
          <a:xfrm>
            <a:off x="2538175" y="1253150"/>
            <a:ext cx="2013600" cy="476100"/>
          </a:xfrm>
          <a:prstGeom prst="roundRect">
            <a:avLst>
              <a:gd fmla="val 16667" name="adj"/>
            </a:avLst>
          </a:prstGeom>
          <a:solidFill>
            <a:srgbClr val="FFBA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Notable</a:t>
            </a:r>
            <a:endParaRPr/>
          </a:p>
        </p:txBody>
      </p:sp>
      <p:sp>
        <p:nvSpPr>
          <p:cNvPr id="2394" name="Google Shape;2394;p132"/>
          <p:cNvSpPr/>
          <p:nvPr/>
        </p:nvSpPr>
        <p:spPr>
          <a:xfrm>
            <a:off x="4638925" y="1253150"/>
            <a:ext cx="2013600" cy="476100"/>
          </a:xfrm>
          <a:prstGeom prst="roundRect">
            <a:avLst>
              <a:gd fmla="val 16667" name="adj"/>
            </a:avLst>
          </a:prstGeom>
          <a:solidFill>
            <a:srgbClr val="F988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Severe</a:t>
            </a:r>
            <a:endParaRPr/>
          </a:p>
        </p:txBody>
      </p:sp>
      <p:sp>
        <p:nvSpPr>
          <p:cNvPr id="2395" name="Google Shape;2395;p132"/>
          <p:cNvSpPr/>
          <p:nvPr/>
        </p:nvSpPr>
        <p:spPr>
          <a:xfrm>
            <a:off x="6739675" y="1253150"/>
            <a:ext cx="2013600" cy="476100"/>
          </a:xfrm>
          <a:prstGeom prst="roundRect">
            <a:avLst>
              <a:gd fmla="val 16667" name="adj"/>
            </a:avLst>
          </a:prstGeom>
          <a:solidFill>
            <a:srgbClr val="E5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Catastrophic</a:t>
            </a:r>
            <a:endParaRPr/>
          </a:p>
        </p:txBody>
      </p:sp>
      <p:sp>
        <p:nvSpPr>
          <p:cNvPr id="2396" name="Google Shape;2396;p132"/>
          <p:cNvSpPr txBox="1"/>
          <p:nvPr/>
        </p:nvSpPr>
        <p:spPr>
          <a:xfrm>
            <a:off x="437300" y="1788200"/>
            <a:ext cx="2013600" cy="3041100"/>
          </a:xfrm>
          <a:prstGeom prst="rect">
            <a:avLst/>
          </a:prstGeom>
          <a:solidFill>
            <a:srgbClr val="FFFBBB">
              <a:alpha val="5251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24292E"/>
                </a:solidFill>
                <a:latin typeface="Roboto"/>
                <a:ea typeface="Roboto"/>
                <a:cs typeface="Roboto"/>
                <a:sym typeface="Roboto"/>
              </a:rPr>
              <a:t>The organization has the resources to respond to the breach immediately, without affecting da</a:t>
            </a:r>
            <a:r>
              <a:rPr lang="en" sz="1300">
                <a:solidFill>
                  <a:srgbClr val="24292E"/>
                </a:solidFill>
                <a:latin typeface="Roboto"/>
                <a:ea typeface="Roboto"/>
                <a:cs typeface="Roboto"/>
                <a:sym typeface="Roboto"/>
              </a:rPr>
              <a:t>y-to-day</a:t>
            </a:r>
            <a:r>
              <a:rPr lang="en" sz="1300">
                <a:solidFill>
                  <a:srgbClr val="24292E"/>
                </a:solidFill>
                <a:latin typeface="Roboto"/>
                <a:ea typeface="Roboto"/>
                <a:cs typeface="Roboto"/>
                <a:sym typeface="Roboto"/>
              </a:rPr>
              <a:t> operations or revenue.</a:t>
            </a:r>
            <a:endParaRPr sz="1300">
              <a:latin typeface="Roboto"/>
              <a:ea typeface="Roboto"/>
              <a:cs typeface="Roboto"/>
              <a:sym typeface="Roboto"/>
            </a:endParaRPr>
          </a:p>
        </p:txBody>
      </p:sp>
      <p:sp>
        <p:nvSpPr>
          <p:cNvPr id="2397" name="Google Shape;2397;p132"/>
          <p:cNvSpPr txBox="1"/>
          <p:nvPr/>
        </p:nvSpPr>
        <p:spPr>
          <a:xfrm>
            <a:off x="2538175" y="1788200"/>
            <a:ext cx="2013600" cy="3041100"/>
          </a:xfrm>
          <a:prstGeom prst="rect">
            <a:avLst/>
          </a:prstGeom>
          <a:solidFill>
            <a:srgbClr val="FFBA40">
              <a:alpha val="4358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24292E"/>
                </a:solidFill>
                <a:latin typeface="Roboto"/>
                <a:ea typeface="Roboto"/>
                <a:cs typeface="Roboto"/>
                <a:sym typeface="Roboto"/>
              </a:rPr>
              <a:t>The organization has the resources to respond to the breach, but may not be able to do so immediately. May experience interruptions</a:t>
            </a:r>
            <a:r>
              <a:rPr lang="en" sz="1300">
                <a:solidFill>
                  <a:srgbClr val="24292E"/>
                </a:solidFill>
                <a:latin typeface="Roboto"/>
                <a:ea typeface="Roboto"/>
                <a:cs typeface="Roboto"/>
                <a:sym typeface="Roboto"/>
              </a:rPr>
              <a:t> to operations</a:t>
            </a:r>
            <a:r>
              <a:rPr lang="en" sz="1300">
                <a:solidFill>
                  <a:srgbClr val="24292E"/>
                </a:solidFill>
                <a:latin typeface="Roboto"/>
                <a:ea typeface="Roboto"/>
                <a:cs typeface="Roboto"/>
                <a:sym typeface="Roboto"/>
              </a:rPr>
              <a:t>.</a:t>
            </a:r>
            <a:endParaRPr sz="1300">
              <a:latin typeface="Roboto"/>
              <a:ea typeface="Roboto"/>
              <a:cs typeface="Roboto"/>
              <a:sym typeface="Roboto"/>
            </a:endParaRPr>
          </a:p>
        </p:txBody>
      </p:sp>
      <p:sp>
        <p:nvSpPr>
          <p:cNvPr id="2398" name="Google Shape;2398;p132"/>
          <p:cNvSpPr txBox="1"/>
          <p:nvPr/>
        </p:nvSpPr>
        <p:spPr>
          <a:xfrm>
            <a:off x="4639050" y="1788200"/>
            <a:ext cx="2013600" cy="3041100"/>
          </a:xfrm>
          <a:prstGeom prst="rect">
            <a:avLst/>
          </a:prstGeom>
          <a:solidFill>
            <a:srgbClr val="F79E6A">
              <a:alpha val="3296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24292E"/>
                </a:solidFill>
                <a:latin typeface="Roboto"/>
                <a:ea typeface="Roboto"/>
                <a:cs typeface="Roboto"/>
                <a:sym typeface="Roboto"/>
              </a:rPr>
              <a:t>The organization experiences serious interruptions to operations, and doesn’t have the monetary and/or personnel resources to respond to effectively. May have to defer revenue, delay project timelines, reassign employees, and/or hire consultants to </a:t>
            </a:r>
            <a:r>
              <a:rPr lang="en" sz="1300">
                <a:solidFill>
                  <a:srgbClr val="24292E"/>
                </a:solidFill>
                <a:latin typeface="Roboto"/>
                <a:ea typeface="Roboto"/>
                <a:cs typeface="Roboto"/>
                <a:sym typeface="Roboto"/>
              </a:rPr>
              <a:t>address</a:t>
            </a:r>
            <a:r>
              <a:rPr lang="en" sz="1300">
                <a:solidFill>
                  <a:srgbClr val="24292E"/>
                </a:solidFill>
                <a:latin typeface="Roboto"/>
                <a:ea typeface="Roboto"/>
                <a:cs typeface="Roboto"/>
                <a:sym typeface="Roboto"/>
              </a:rPr>
              <a:t> the issue.</a:t>
            </a:r>
            <a:endParaRPr sz="1300">
              <a:latin typeface="Roboto"/>
              <a:ea typeface="Roboto"/>
              <a:cs typeface="Roboto"/>
              <a:sym typeface="Roboto"/>
            </a:endParaRPr>
          </a:p>
        </p:txBody>
      </p:sp>
      <p:sp>
        <p:nvSpPr>
          <p:cNvPr id="2399" name="Google Shape;2399;p132"/>
          <p:cNvSpPr txBox="1"/>
          <p:nvPr/>
        </p:nvSpPr>
        <p:spPr>
          <a:xfrm>
            <a:off x="6739925" y="1788200"/>
            <a:ext cx="2013600" cy="3041100"/>
          </a:xfrm>
          <a:prstGeom prst="rect">
            <a:avLst/>
          </a:prstGeom>
          <a:solidFill>
            <a:srgbClr val="E53232">
              <a:alpha val="385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4292E"/>
                </a:solidFill>
                <a:latin typeface="Roboto"/>
                <a:ea typeface="Roboto"/>
                <a:cs typeface="Roboto"/>
                <a:sym typeface="Roboto"/>
              </a:rPr>
              <a:t>The organization suffers severe, lasting damage to its reputation and/or infrastructure. The future of the business is threatened by reputational damage, bankruptcy, being found in contempt of federal regulations, or other issues.</a:t>
            </a:r>
            <a:endParaRPr sz="1300">
              <a:latin typeface="Roboto"/>
              <a:ea typeface="Roboto"/>
              <a:cs typeface="Roboto"/>
              <a:sym typeface="Roboto"/>
            </a:endParaRPr>
          </a:p>
        </p:txBody>
      </p:sp>
      <p:cxnSp>
        <p:nvCxnSpPr>
          <p:cNvPr id="2400" name="Google Shape;2400;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01" name="Google Shape;2401;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5" name="Shape 2405"/>
        <p:cNvGrpSpPr/>
        <p:nvPr/>
      </p:nvGrpSpPr>
      <p:grpSpPr>
        <a:xfrm>
          <a:off x="0" y="0"/>
          <a:ext cx="0" cy="0"/>
          <a:chOff x="0" y="0"/>
          <a:chExt cx="0" cy="0"/>
        </a:xfrm>
      </p:grpSpPr>
      <p:sp>
        <p:nvSpPr>
          <p:cNvPr id="2406" name="Google Shape;2406;p133"/>
          <p:cNvSpPr txBox="1"/>
          <p:nvPr>
            <p:ph type="title"/>
          </p:nvPr>
        </p:nvSpPr>
        <p:spPr>
          <a:xfrm>
            <a:off x="2544050" y="1302400"/>
            <a:ext cx="5600700" cy="26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 the next demonstration, </a:t>
            </a:r>
            <a:br>
              <a:rPr lang="en" sz="3000"/>
            </a:br>
            <a:r>
              <a:rPr lang="en" sz="3000"/>
              <a:t>we’ll see data presented in spreadsheet and visual formats through </a:t>
            </a:r>
            <a:r>
              <a:rPr b="1" lang="en" sz="3000"/>
              <a:t>r</a:t>
            </a:r>
            <a:r>
              <a:rPr b="1" lang="en" sz="3000"/>
              <a:t>isk matrices and heat maps. </a:t>
            </a:r>
            <a:endParaRPr b="1" sz="3000"/>
          </a:p>
        </p:txBody>
      </p:sp>
      <p:sp>
        <p:nvSpPr>
          <p:cNvPr id="2407" name="Google Shape;240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1" name="Shape 2411"/>
        <p:cNvGrpSpPr/>
        <p:nvPr/>
      </p:nvGrpSpPr>
      <p:grpSpPr>
        <a:xfrm>
          <a:off x="0" y="0"/>
          <a:ext cx="0" cy="0"/>
          <a:chOff x="0" y="0"/>
          <a:chExt cx="0" cy="0"/>
        </a:xfrm>
      </p:grpSpPr>
      <p:sp>
        <p:nvSpPr>
          <p:cNvPr id="2412" name="Google Shape;2412;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3" name="Google Shape;2413;p13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The Risk Spreadsheet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7" name="Shape 2417"/>
        <p:cNvGrpSpPr/>
        <p:nvPr/>
      </p:nvGrpSpPr>
      <p:grpSpPr>
        <a:xfrm>
          <a:off x="0" y="0"/>
          <a:ext cx="0" cy="0"/>
          <a:chOff x="0" y="0"/>
          <a:chExt cx="0" cy="0"/>
        </a:xfrm>
      </p:grpSpPr>
      <p:sp>
        <p:nvSpPr>
          <p:cNvPr id="2418" name="Google Shape;2418;p135"/>
          <p:cNvSpPr txBox="1"/>
          <p:nvPr>
            <p:ph idx="4294967295" type="sldNum"/>
          </p:nvPr>
        </p:nvSpPr>
        <p:spPr>
          <a:xfrm>
            <a:off x="8607775" y="4957200"/>
            <a:ext cx="395700" cy="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t>‹#›</a:t>
            </a:fld>
            <a:endParaRPr sz="600"/>
          </a:p>
        </p:txBody>
      </p:sp>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419" name="Google Shape;2419;p135" title="15 minute Countdown timer (with alarm)">
            <a:hlinkClick r:id="rId3"/>
          </p:cNvPr>
          <p:cNvPicPr preferRelativeResize="0"/>
          <p:nvPr/>
        </p:nvPicPr>
        <p:blipFill>
          <a:blip r:embed="rId4">
            <a:alphaModFix/>
          </a:blip>
          <a:stretch>
            <a:fillRect/>
          </a:stretch>
        </p:blipFill>
        <p:spPr>
          <a:xfrm>
            <a:off x="225875" y="3386400"/>
            <a:ext cx="2032000" cy="1524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3" name="Shape 2423"/>
        <p:cNvGrpSpPr/>
        <p:nvPr/>
      </p:nvGrpSpPr>
      <p:grpSpPr>
        <a:xfrm>
          <a:off x="0" y="0"/>
          <a:ext cx="0" cy="0"/>
          <a:chOff x="0" y="0"/>
          <a:chExt cx="0" cy="0"/>
        </a:xfrm>
      </p:grpSpPr>
      <p:sp>
        <p:nvSpPr>
          <p:cNvPr id="2424" name="Google Shape;2424;p13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2425" name="Google Shape;2425;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26" name="Google Shape;2426;p136"/>
          <p:cNvSpPr txBox="1"/>
          <p:nvPr>
            <p:ph idx="2" type="title"/>
          </p:nvPr>
        </p:nvSpPr>
        <p:spPr>
          <a:xfrm>
            <a:off x="274350" y="10533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2800">
                <a:latin typeface="Roboto Medium"/>
                <a:ea typeface="Roboto Medium"/>
                <a:cs typeface="Roboto Medium"/>
                <a:sym typeface="Roboto Medium"/>
              </a:rPr>
              <a:t>Activity:</a:t>
            </a:r>
            <a:r>
              <a:rPr lang="en" sz="2800"/>
              <a:t> </a:t>
            </a:r>
            <a:r>
              <a:rPr lang="en" sz="2800">
                <a:latin typeface="Roboto Light"/>
                <a:ea typeface="Roboto Light"/>
                <a:cs typeface="Roboto Light"/>
                <a:sym typeface="Roboto Light"/>
              </a:rPr>
              <a:t>Threat Modeling</a:t>
            </a:r>
            <a:br>
              <a:rPr lang="en" sz="2800">
                <a:latin typeface="Roboto Light"/>
                <a:ea typeface="Roboto Light"/>
                <a:cs typeface="Roboto Light"/>
                <a:sym typeface="Roboto Light"/>
              </a:rPr>
            </a:br>
            <a:r>
              <a:rPr lang="en" sz="2800">
                <a:latin typeface="Roboto Light"/>
                <a:ea typeface="Roboto Light"/>
                <a:cs typeface="Roboto Light"/>
                <a:sym typeface="Roboto Light"/>
              </a:rPr>
              <a:t>Step 5 - Risk Analysis</a:t>
            </a: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0" lvl="0" marL="0" rtl="0" algn="l">
              <a:spcBef>
                <a:spcPts val="800"/>
              </a:spcBef>
              <a:spcAft>
                <a:spcPts val="0"/>
              </a:spcAft>
              <a:buNone/>
            </a:pPr>
            <a:r>
              <a:rPr lang="en" sz="2000">
                <a:latin typeface="Roboto Light"/>
                <a:ea typeface="Roboto Light"/>
                <a:cs typeface="Roboto Light"/>
                <a:sym typeface="Roboto Light"/>
              </a:rPr>
              <a:t>In this activity, you will complete a </a:t>
            </a:r>
            <a:br>
              <a:rPr lang="en" sz="2000">
                <a:latin typeface="Roboto Light"/>
                <a:ea typeface="Roboto Light"/>
                <a:cs typeface="Roboto Light"/>
                <a:sym typeface="Roboto Light"/>
              </a:rPr>
            </a:br>
            <a:r>
              <a:rPr lang="en" sz="2000">
                <a:latin typeface="Roboto Light"/>
                <a:ea typeface="Roboto Light"/>
                <a:cs typeface="Roboto Light"/>
                <a:sym typeface="Roboto Light"/>
              </a:rPr>
              <a:t>spreadsheet and generate a risk matrix </a:t>
            </a:r>
            <a:br>
              <a:rPr lang="en" sz="2000">
                <a:latin typeface="Roboto Light"/>
                <a:ea typeface="Roboto Light"/>
                <a:cs typeface="Roboto Light"/>
                <a:sym typeface="Roboto Light"/>
              </a:rPr>
            </a:br>
            <a:r>
              <a:rPr lang="en" sz="2000">
                <a:latin typeface="Roboto Light"/>
                <a:ea typeface="Roboto Light"/>
                <a:cs typeface="Roboto Light"/>
                <a:sym typeface="Roboto Light"/>
              </a:rPr>
              <a:t>and heat map for GeldCorp.</a:t>
            </a:r>
            <a:endParaRPr sz="2000">
              <a:latin typeface="Roboto Light"/>
              <a:ea typeface="Roboto Light"/>
              <a:cs typeface="Roboto Light"/>
              <a:sym typeface="Roboto Light"/>
            </a:endParaRPr>
          </a:p>
          <a:p>
            <a:pPr indent="0" lvl="0" marL="0" rtl="0" algn="l">
              <a:spcBef>
                <a:spcPts val="800"/>
              </a:spcBef>
              <a:spcAft>
                <a:spcPts val="800"/>
              </a:spcAft>
              <a:buNone/>
            </a:pPr>
            <a:r>
              <a:rPr lang="en" sz="2000">
                <a:solidFill>
                  <a:srgbClr val="24292E"/>
                </a:solidFill>
                <a:latin typeface="Roboto Light"/>
                <a:ea typeface="Roboto Light"/>
                <a:cs typeface="Roboto Light"/>
                <a:sym typeface="Roboto Light"/>
              </a:rPr>
              <a:t>(</a:t>
            </a:r>
            <a:r>
              <a:rPr lang="en" sz="2000">
                <a:solidFill>
                  <a:srgbClr val="24292E"/>
                </a:solidFill>
                <a:latin typeface="Roboto Light"/>
                <a:ea typeface="Roboto Light"/>
                <a:cs typeface="Roboto Light"/>
                <a:sym typeface="Roboto Light"/>
              </a:rPr>
              <a:t>Instructions sent via Slack.)</a:t>
            </a:r>
            <a:endParaRPr sz="2000">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0" name="Shape 2430"/>
        <p:cNvGrpSpPr/>
        <p:nvPr/>
      </p:nvGrpSpPr>
      <p:grpSpPr>
        <a:xfrm>
          <a:off x="0" y="0"/>
          <a:ext cx="0" cy="0"/>
          <a:chOff x="0" y="0"/>
          <a:chExt cx="0" cy="0"/>
        </a:xfrm>
      </p:grpSpPr>
      <p:sp>
        <p:nvSpPr>
          <p:cNvPr id="2431" name="Google Shape;243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32" name="Google Shape;2432;p137"/>
          <p:cNvSpPr txBox="1"/>
          <p:nvPr/>
        </p:nvSpPr>
        <p:spPr>
          <a:xfrm>
            <a:off x="0" y="3557375"/>
            <a:ext cx="91440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Clr>
                <a:srgbClr val="000000"/>
              </a:buClr>
              <a:buSzPts val="1100"/>
              <a:buFont typeface="Arial"/>
              <a:buNone/>
            </a:pPr>
            <a:r>
              <a:rPr lang="en" sz="3000">
                <a:latin typeface="Roboto Light"/>
                <a:ea typeface="Roboto Light"/>
                <a:cs typeface="Roboto Light"/>
                <a:sym typeface="Roboto Light"/>
              </a:rPr>
              <a:t>Threat Modeling: Step 5 - Risk Analysis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6" name="Shape 2436"/>
        <p:cNvGrpSpPr/>
        <p:nvPr/>
      </p:nvGrpSpPr>
      <p:grpSpPr>
        <a:xfrm>
          <a:off x="0" y="0"/>
          <a:ext cx="0" cy="0"/>
          <a:chOff x="0" y="0"/>
          <a:chExt cx="0" cy="0"/>
        </a:xfrm>
      </p:grpSpPr>
      <p:sp>
        <p:nvSpPr>
          <p:cNvPr id="2437" name="Google Shape;2437;p13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Mitigating Risks</a:t>
            </a:r>
            <a:endParaRPr/>
          </a:p>
        </p:txBody>
      </p:sp>
      <p:sp>
        <p:nvSpPr>
          <p:cNvPr id="2438" name="Google Shape;2438;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9" name="Google Shape;2439;p13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3" name="Shape 2443"/>
        <p:cNvGrpSpPr/>
        <p:nvPr/>
      </p:nvGrpSpPr>
      <p:grpSpPr>
        <a:xfrm>
          <a:off x="0" y="0"/>
          <a:ext cx="0" cy="0"/>
          <a:chOff x="0" y="0"/>
          <a:chExt cx="0" cy="0"/>
        </a:xfrm>
      </p:grpSpPr>
      <p:sp>
        <p:nvSpPr>
          <p:cNvPr id="2444" name="Google Shape;2444;p139"/>
          <p:cNvSpPr txBox="1"/>
          <p:nvPr>
            <p:ph type="title"/>
          </p:nvPr>
        </p:nvSpPr>
        <p:spPr>
          <a:xfrm>
            <a:off x="2544175" y="1356300"/>
            <a:ext cx="55290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Now that we’re able to determine which threats are worth our attention and resources, we can craft controls for mitigating risks. </a:t>
            </a:r>
            <a:endParaRPr sz="3000"/>
          </a:p>
        </p:txBody>
      </p:sp>
      <p:sp>
        <p:nvSpPr>
          <p:cNvPr id="2445" name="Google Shape;244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9" name="Shape 2449"/>
        <p:cNvGrpSpPr/>
        <p:nvPr/>
      </p:nvGrpSpPr>
      <p:grpSpPr>
        <a:xfrm>
          <a:off x="0" y="0"/>
          <a:ext cx="0" cy="0"/>
          <a:chOff x="0" y="0"/>
          <a:chExt cx="0" cy="0"/>
        </a:xfrm>
      </p:grpSpPr>
      <p:sp>
        <p:nvSpPr>
          <p:cNvPr id="2450" name="Google Shape;2450;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Deciding on Security Controls </a:t>
            </a:r>
            <a:endParaRPr/>
          </a:p>
        </p:txBody>
      </p:sp>
      <p:sp>
        <p:nvSpPr>
          <p:cNvPr id="2451" name="Google Shape;2451;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following questions when determining an appropriate control.</a:t>
            </a:r>
            <a:endParaRPr/>
          </a:p>
        </p:txBody>
      </p:sp>
      <p:sp>
        <p:nvSpPr>
          <p:cNvPr id="2452" name="Google Shape;2452;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3" name="Google Shape;2453;p14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Should the control be physical, administrative, or technical? </a:t>
            </a:r>
            <a:r>
              <a:rPr b="1" lang="en" sz="1500"/>
              <a:t>(Required Control Type)</a:t>
            </a:r>
            <a:endParaRPr b="1" sz="1500"/>
          </a:p>
        </p:txBody>
      </p:sp>
      <p:sp>
        <p:nvSpPr>
          <p:cNvPr id="2454" name="Google Shape;2454;p14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How strong does the control </a:t>
            </a:r>
            <a:r>
              <a:rPr i="1" lang="en" sz="1500"/>
              <a:t>really </a:t>
            </a:r>
            <a:r>
              <a:rPr lang="en" sz="1500"/>
              <a:t>need to be? </a:t>
            </a:r>
            <a:r>
              <a:rPr b="1" lang="en" sz="1500"/>
              <a:t>(Required Strength of Control)</a:t>
            </a:r>
            <a:endParaRPr b="1" sz="1500"/>
          </a:p>
        </p:txBody>
      </p:sp>
      <p:sp>
        <p:nvSpPr>
          <p:cNvPr id="2455" name="Google Shape;2455;p14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How much does the control cost compared to the benefit provided? </a:t>
            </a:r>
            <a:endParaRPr sz="1500"/>
          </a:p>
          <a:p>
            <a:pPr indent="0" lvl="0" marL="0" rtl="0" algn="l">
              <a:spcBef>
                <a:spcPts val="0"/>
              </a:spcBef>
              <a:spcAft>
                <a:spcPts val="0"/>
              </a:spcAft>
              <a:buNone/>
            </a:pPr>
            <a:r>
              <a:rPr b="1" lang="en" sz="1500"/>
              <a:t>(Cost of Implementation)</a:t>
            </a:r>
            <a:endParaRPr b="1" sz="1500"/>
          </a:p>
        </p:txBody>
      </p:sp>
      <p:sp>
        <p:nvSpPr>
          <p:cNvPr id="2456" name="Google Shape;2456;p14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How long will the control take to implement? </a:t>
            </a:r>
            <a:r>
              <a:rPr b="1" lang="en" sz="1500"/>
              <a:t>(Time of Implementation)</a:t>
            </a:r>
            <a:endParaRPr b="1"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0" name="Shape 2460"/>
        <p:cNvGrpSpPr/>
        <p:nvPr/>
      </p:nvGrpSpPr>
      <p:grpSpPr>
        <a:xfrm>
          <a:off x="0" y="0"/>
          <a:ext cx="0" cy="0"/>
          <a:chOff x="0" y="0"/>
          <a:chExt cx="0" cy="0"/>
        </a:xfrm>
      </p:grpSpPr>
      <p:pic>
        <p:nvPicPr>
          <p:cNvPr id="2461" name="Google Shape;2461;p141"/>
          <p:cNvPicPr preferRelativeResize="0"/>
          <p:nvPr/>
        </p:nvPicPr>
        <p:blipFill rotWithShape="1">
          <a:blip r:embed="rId3">
            <a:alphaModFix/>
          </a:blip>
          <a:srcRect b="18539" l="0" r="20798" t="9179"/>
          <a:stretch/>
        </p:blipFill>
        <p:spPr>
          <a:xfrm>
            <a:off x="-12300" y="-237100"/>
            <a:ext cx="9168600" cy="5380598"/>
          </a:xfrm>
          <a:prstGeom prst="rect">
            <a:avLst/>
          </a:prstGeom>
          <a:noFill/>
          <a:ln>
            <a:noFill/>
          </a:ln>
        </p:spPr>
      </p:pic>
      <p:sp>
        <p:nvSpPr>
          <p:cNvPr id="2462" name="Google Shape;2462;p141"/>
          <p:cNvSpPr/>
          <p:nvPr/>
        </p:nvSpPr>
        <p:spPr>
          <a:xfrm>
            <a:off x="0" y="-226100"/>
            <a:ext cx="4728900" cy="5380500"/>
          </a:xfrm>
          <a:prstGeom prst="rect">
            <a:avLst/>
          </a:prstGeom>
          <a:solidFill>
            <a:srgbClr val="33DEBE">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a:t>
            </a:r>
            <a:r>
              <a:rPr lang="en"/>
              <a:t>Mitigation: Example </a:t>
            </a:r>
            <a:endParaRPr/>
          </a:p>
        </p:txBody>
      </p:sp>
      <p:sp>
        <p:nvSpPr>
          <p:cNvPr id="2464" name="Google Shape;2464;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465" name="Google Shape;2465;p141"/>
          <p:cNvSpPr txBox="1"/>
          <p:nvPr>
            <p:ph idx="3" type="body"/>
          </p:nvPr>
        </p:nvSpPr>
        <p:spPr>
          <a:xfrm>
            <a:off x="0" y="729475"/>
            <a:ext cx="4992900" cy="4018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latin typeface="Roboto Medium"/>
                <a:ea typeface="Roboto Medium"/>
                <a:cs typeface="Roboto Medium"/>
                <a:sym typeface="Roboto Medium"/>
              </a:rPr>
              <a:t>LifeNotes is a new medical records company that makes it easy for </a:t>
            </a:r>
            <a:br>
              <a:rPr lang="en" sz="1800">
                <a:latin typeface="Roboto Medium"/>
                <a:ea typeface="Roboto Medium"/>
                <a:cs typeface="Roboto Medium"/>
                <a:sym typeface="Roboto Medium"/>
              </a:rPr>
            </a:br>
            <a:r>
              <a:rPr lang="en" sz="1800">
                <a:latin typeface="Roboto Medium"/>
                <a:ea typeface="Roboto Medium"/>
                <a:cs typeface="Roboto Medium"/>
                <a:sym typeface="Roboto Medium"/>
              </a:rPr>
              <a:t>doctors from different hospitals to share medical records.</a:t>
            </a:r>
            <a:endParaRPr sz="1800">
              <a:latin typeface="Roboto Medium"/>
              <a:ea typeface="Roboto Medium"/>
              <a:cs typeface="Roboto Medium"/>
              <a:sym typeface="Roboto Medium"/>
            </a:endParaRPr>
          </a:p>
          <a:p>
            <a:pPr indent="0" lvl="0" marL="0" rtl="0" algn="l">
              <a:spcBef>
                <a:spcPts val="800"/>
              </a:spcBef>
              <a:spcAft>
                <a:spcPts val="0"/>
              </a:spcAft>
              <a:buNone/>
            </a:pPr>
            <a:r>
              <a:rPr lang="en"/>
              <a:t>When </a:t>
            </a:r>
            <a:r>
              <a:rPr lang="en"/>
              <a:t>transferring</a:t>
            </a:r>
            <a:r>
              <a:rPr lang="en"/>
              <a:t> a patient to </a:t>
            </a:r>
            <a:r>
              <a:rPr lang="en"/>
              <a:t>another hospital</a:t>
            </a:r>
            <a:r>
              <a:rPr lang="en"/>
              <a:t> or physician, they can use the application </a:t>
            </a:r>
            <a:br>
              <a:rPr lang="en"/>
            </a:br>
            <a:r>
              <a:rPr lang="en"/>
              <a:t>to share the patient’s medical history, lab results, and medication schedules</a:t>
            </a:r>
            <a:r>
              <a:rPr lang="en"/>
              <a:t>. </a:t>
            </a:r>
            <a:endParaRPr/>
          </a:p>
          <a:p>
            <a:pPr indent="0" lvl="0" marL="0" rtl="0" algn="l">
              <a:spcBef>
                <a:spcPts val="800"/>
              </a:spcBef>
              <a:spcAft>
                <a:spcPts val="0"/>
              </a:spcAft>
              <a:buClr>
                <a:schemeClr val="dk1"/>
              </a:buClr>
              <a:buSzPts val="1100"/>
              <a:buFont typeface="Arial"/>
              <a:buNone/>
            </a:pPr>
            <a:r>
              <a:rPr lang="en"/>
              <a:t>LifeNotes also e</a:t>
            </a:r>
            <a:r>
              <a:rPr lang="en"/>
              <a:t>nsures that doctors can only see records for their own patients.</a:t>
            </a:r>
            <a:endParaRPr/>
          </a:p>
          <a:p>
            <a:pPr indent="0" lvl="0" marL="0" rtl="0" algn="l">
              <a:spcBef>
                <a:spcPts val="800"/>
              </a:spcBef>
              <a:spcAft>
                <a:spcPts val="0"/>
              </a:spcAft>
              <a:buNone/>
            </a:pPr>
            <a:r>
              <a:rPr lang="en"/>
              <a:t>However, a client recently reported that they were able to load records for patients they were not assigned to. </a:t>
            </a:r>
            <a:endParaRPr/>
          </a:p>
          <a:p>
            <a:pPr indent="0" lvl="0" marL="0" rtl="0" algn="l">
              <a:spcBef>
                <a:spcPts val="800"/>
              </a:spcBef>
              <a:spcAft>
                <a:spcPts val="800"/>
              </a:spcAft>
              <a:buClr>
                <a:schemeClr val="dk1"/>
              </a:buClr>
              <a:buSzPts val="1100"/>
              <a:buFont typeface="Arial"/>
              <a:buNone/>
            </a:pPr>
            <a:r>
              <a:rPr lang="en"/>
              <a:t>This violates regulatory standards protecting patient medical information, and must be resolved immediately.</a:t>
            </a:r>
            <a:endParaRPr/>
          </a:p>
        </p:txBody>
      </p:sp>
      <p:cxnSp>
        <p:nvCxnSpPr>
          <p:cNvPr id="2466" name="Google Shape;2466;p141"/>
          <p:cNvCxnSpPr/>
          <p:nvPr/>
        </p:nvCxnSpPr>
        <p:spPr>
          <a:xfrm>
            <a:off x="274375" y="640080"/>
            <a:ext cx="4125000" cy="0"/>
          </a:xfrm>
          <a:prstGeom prst="straightConnector1">
            <a:avLst/>
          </a:prstGeom>
          <a:noFill/>
          <a:ln cap="flat" cmpd="sng" w="9525">
            <a:solidFill>
              <a:schemeClr val="dk2"/>
            </a:solidFill>
            <a:prstDash val="solid"/>
            <a:round/>
            <a:headEnd len="med" w="med" type="none"/>
            <a:tailEnd len="med" w="med" type="none"/>
          </a:ln>
        </p:spPr>
      </p:cxnSp>
      <p:cxnSp>
        <p:nvCxnSpPr>
          <p:cNvPr id="2467" name="Google Shape;2467;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5" name="Shape 2055"/>
        <p:cNvGrpSpPr/>
        <p:nvPr/>
      </p:nvGrpSpPr>
      <p:grpSpPr>
        <a:xfrm>
          <a:off x="0" y="0"/>
          <a:ext cx="0" cy="0"/>
          <a:chOff x="0" y="0"/>
          <a:chExt cx="0" cy="0"/>
        </a:xfrm>
      </p:grpSpPr>
      <p:sp>
        <p:nvSpPr>
          <p:cNvPr id="2056" name="Google Shape;2056;p106"/>
          <p:cNvSpPr txBox="1"/>
          <p:nvPr>
            <p:ph type="title"/>
          </p:nvPr>
        </p:nvSpPr>
        <p:spPr>
          <a:xfrm>
            <a:off x="3434400" y="1841800"/>
            <a:ext cx="5011200" cy="7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What’s the difference between a </a:t>
            </a:r>
            <a:r>
              <a:rPr lang="en" sz="3000"/>
              <a:t>vulnerability</a:t>
            </a:r>
            <a:r>
              <a:rPr lang="en" sz="3000"/>
              <a:t>, </a:t>
            </a:r>
            <a:br>
              <a:rPr lang="en" sz="3000"/>
            </a:br>
            <a:r>
              <a:rPr lang="en" sz="3000"/>
              <a:t>a threat, and a risk?</a:t>
            </a:r>
            <a:endParaRPr sz="3000"/>
          </a:p>
        </p:txBody>
      </p:sp>
      <p:sp>
        <p:nvSpPr>
          <p:cNvPr id="2057" name="Google Shape;2057;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58" name="Google Shape;2058;p106"/>
          <p:cNvPicPr preferRelativeResize="0"/>
          <p:nvPr/>
        </p:nvPicPr>
        <p:blipFill>
          <a:blip r:embed="rId3">
            <a:alphaModFix/>
          </a:blip>
          <a:stretch>
            <a:fillRect/>
          </a:stretch>
        </p:blipFill>
        <p:spPr>
          <a:xfrm>
            <a:off x="1109325" y="1368300"/>
            <a:ext cx="2419350" cy="2419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33DEBE"/>
            </a:gs>
          </a:gsLst>
          <a:lin ang="5400012" scaled="0"/>
        </a:gradFill>
      </p:bgPr>
    </p:bg>
    <p:spTree>
      <p:nvGrpSpPr>
        <p:cNvPr id="2471" name="Shape 2471"/>
        <p:cNvGrpSpPr/>
        <p:nvPr/>
      </p:nvGrpSpPr>
      <p:grpSpPr>
        <a:xfrm>
          <a:off x="0" y="0"/>
          <a:ext cx="0" cy="0"/>
          <a:chOff x="0" y="0"/>
          <a:chExt cx="0" cy="0"/>
        </a:xfrm>
      </p:grpSpPr>
      <p:sp>
        <p:nvSpPr>
          <p:cNvPr id="2472" name="Google Shape;2472;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3" name="Google Shape;2473;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a:t>
            </a:r>
            <a:r>
              <a:rPr lang="en"/>
              <a:t>Mitigation: Example</a:t>
            </a:r>
            <a:endParaRPr/>
          </a:p>
        </p:txBody>
      </p:sp>
      <p:sp>
        <p:nvSpPr>
          <p:cNvPr id="2474" name="Google Shape;2474;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security controls should we suggest to LifeNotes?</a:t>
            </a:r>
            <a:endParaRPr/>
          </a:p>
        </p:txBody>
      </p:sp>
      <p:sp>
        <p:nvSpPr>
          <p:cNvPr id="2475" name="Google Shape;2475;p142"/>
          <p:cNvSpPr txBox="1"/>
          <p:nvPr>
            <p:ph idx="1" type="subTitle"/>
          </p:nvPr>
        </p:nvSpPr>
        <p:spPr>
          <a:xfrm>
            <a:off x="1003622" y="1319425"/>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Required Control Type?</a:t>
            </a:r>
            <a:endParaRPr sz="1800">
              <a:latin typeface="Roboto Medium"/>
              <a:ea typeface="Roboto Medium"/>
              <a:cs typeface="Roboto Medium"/>
              <a:sym typeface="Roboto Medium"/>
            </a:endParaRPr>
          </a:p>
        </p:txBody>
      </p:sp>
      <p:sp>
        <p:nvSpPr>
          <p:cNvPr id="2476" name="Google Shape;2476;p142"/>
          <p:cNvSpPr txBox="1"/>
          <p:nvPr>
            <p:ph idx="2" type="subTitle"/>
          </p:nvPr>
        </p:nvSpPr>
        <p:spPr>
          <a:xfrm>
            <a:off x="997785" y="1928750"/>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Required Control Strength?</a:t>
            </a:r>
            <a:endParaRPr sz="1800">
              <a:latin typeface="Roboto Medium"/>
              <a:ea typeface="Roboto Medium"/>
              <a:cs typeface="Roboto Medium"/>
              <a:sym typeface="Roboto Medium"/>
            </a:endParaRPr>
          </a:p>
        </p:txBody>
      </p:sp>
      <p:sp>
        <p:nvSpPr>
          <p:cNvPr id="2477" name="Google Shape;2477;p142"/>
          <p:cNvSpPr txBox="1"/>
          <p:nvPr>
            <p:ph idx="3" type="subTitle"/>
          </p:nvPr>
        </p:nvSpPr>
        <p:spPr>
          <a:xfrm>
            <a:off x="1003658" y="2542875"/>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Control Decisions</a:t>
            </a:r>
            <a:r>
              <a:rPr lang="en" sz="1800">
                <a:latin typeface="Roboto Medium"/>
                <a:ea typeface="Roboto Medium"/>
                <a:cs typeface="Roboto Medium"/>
                <a:sym typeface="Roboto Medium"/>
              </a:rPr>
              <a:t>?</a:t>
            </a:r>
            <a:endParaRPr sz="1800">
              <a:latin typeface="Roboto Medium"/>
              <a:ea typeface="Roboto Medium"/>
              <a:cs typeface="Roboto Medium"/>
              <a:sym typeface="Roboto Medium"/>
            </a:endParaRPr>
          </a:p>
        </p:txBody>
      </p:sp>
      <p:sp>
        <p:nvSpPr>
          <p:cNvPr id="2478" name="Google Shape;2478;p142"/>
          <p:cNvSpPr txBox="1"/>
          <p:nvPr>
            <p:ph idx="4" type="subTitle"/>
          </p:nvPr>
        </p:nvSpPr>
        <p:spPr>
          <a:xfrm>
            <a:off x="997725" y="3156975"/>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Cost of Implementation? </a:t>
            </a:r>
            <a:endParaRPr sz="1800">
              <a:latin typeface="Roboto Medium"/>
              <a:ea typeface="Roboto Medium"/>
              <a:cs typeface="Roboto Medium"/>
              <a:sym typeface="Roboto Medium"/>
            </a:endParaRPr>
          </a:p>
        </p:txBody>
      </p:sp>
      <p:sp>
        <p:nvSpPr>
          <p:cNvPr id="2479" name="Google Shape;2479;p142"/>
          <p:cNvSpPr txBox="1"/>
          <p:nvPr>
            <p:ph idx="5" type="subTitle"/>
          </p:nvPr>
        </p:nvSpPr>
        <p:spPr>
          <a:xfrm>
            <a:off x="1003610" y="3773500"/>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Time of Implementation?</a:t>
            </a:r>
            <a:endParaRPr sz="1800">
              <a:latin typeface="Roboto Medium"/>
              <a:ea typeface="Roboto Medium"/>
              <a:cs typeface="Roboto Medium"/>
              <a:sym typeface="Roboto Medium"/>
            </a:endParaRPr>
          </a:p>
        </p:txBody>
      </p:sp>
      <p:pic>
        <p:nvPicPr>
          <p:cNvPr id="2480" name="Google Shape;2480;p142"/>
          <p:cNvPicPr preferRelativeResize="0"/>
          <p:nvPr/>
        </p:nvPicPr>
        <p:blipFill>
          <a:blip r:embed="rId3">
            <a:alphaModFix/>
          </a:blip>
          <a:stretch>
            <a:fillRect/>
          </a:stretch>
        </p:blipFill>
        <p:spPr>
          <a:xfrm>
            <a:off x="4111821" y="1690525"/>
            <a:ext cx="4930080" cy="3263700"/>
          </a:xfrm>
          <a:prstGeom prst="rect">
            <a:avLst/>
          </a:prstGeom>
          <a:noFill/>
          <a:ln>
            <a:noFill/>
          </a:ln>
        </p:spPr>
      </p:pic>
      <p:pic>
        <p:nvPicPr>
          <p:cNvPr id="2481" name="Google Shape;2481;p142"/>
          <p:cNvPicPr preferRelativeResize="0"/>
          <p:nvPr/>
        </p:nvPicPr>
        <p:blipFill rotWithShape="1">
          <a:blip r:embed="rId4">
            <a:alphaModFix amt="76000"/>
          </a:blip>
          <a:srcRect b="1765" l="0" r="0" t="1774"/>
          <a:stretch/>
        </p:blipFill>
        <p:spPr>
          <a:xfrm>
            <a:off x="437303" y="1434903"/>
            <a:ext cx="536950" cy="414850"/>
          </a:xfrm>
          <a:prstGeom prst="rect">
            <a:avLst/>
          </a:prstGeom>
          <a:noFill/>
          <a:ln>
            <a:noFill/>
          </a:ln>
        </p:spPr>
      </p:pic>
      <p:pic>
        <p:nvPicPr>
          <p:cNvPr id="2482" name="Google Shape;2482;p142"/>
          <p:cNvPicPr preferRelativeResize="0"/>
          <p:nvPr/>
        </p:nvPicPr>
        <p:blipFill rotWithShape="1">
          <a:blip r:embed="rId4">
            <a:alphaModFix amt="76000"/>
          </a:blip>
          <a:srcRect b="1765" l="0" r="0" t="1774"/>
          <a:stretch/>
        </p:blipFill>
        <p:spPr>
          <a:xfrm>
            <a:off x="437303" y="2024778"/>
            <a:ext cx="536950" cy="414850"/>
          </a:xfrm>
          <a:prstGeom prst="rect">
            <a:avLst/>
          </a:prstGeom>
          <a:noFill/>
          <a:ln>
            <a:noFill/>
          </a:ln>
        </p:spPr>
      </p:pic>
      <p:pic>
        <p:nvPicPr>
          <p:cNvPr id="2483" name="Google Shape;2483;p142"/>
          <p:cNvPicPr preferRelativeResize="0"/>
          <p:nvPr/>
        </p:nvPicPr>
        <p:blipFill rotWithShape="1">
          <a:blip r:embed="rId4">
            <a:alphaModFix amt="76000"/>
          </a:blip>
          <a:srcRect b="1765" l="0" r="0" t="1774"/>
          <a:stretch/>
        </p:blipFill>
        <p:spPr>
          <a:xfrm>
            <a:off x="437303" y="2638903"/>
            <a:ext cx="536950" cy="414850"/>
          </a:xfrm>
          <a:prstGeom prst="rect">
            <a:avLst/>
          </a:prstGeom>
          <a:noFill/>
          <a:ln>
            <a:noFill/>
          </a:ln>
        </p:spPr>
      </p:pic>
      <p:pic>
        <p:nvPicPr>
          <p:cNvPr id="2484" name="Google Shape;2484;p142"/>
          <p:cNvPicPr preferRelativeResize="0"/>
          <p:nvPr/>
        </p:nvPicPr>
        <p:blipFill rotWithShape="1">
          <a:blip r:embed="rId4">
            <a:alphaModFix amt="76000"/>
          </a:blip>
          <a:srcRect b="1765" l="0" r="0" t="1774"/>
          <a:stretch/>
        </p:blipFill>
        <p:spPr>
          <a:xfrm>
            <a:off x="437303" y="3253028"/>
            <a:ext cx="536950" cy="414850"/>
          </a:xfrm>
          <a:prstGeom prst="rect">
            <a:avLst/>
          </a:prstGeom>
          <a:noFill/>
          <a:ln>
            <a:noFill/>
          </a:ln>
        </p:spPr>
      </p:pic>
      <p:pic>
        <p:nvPicPr>
          <p:cNvPr id="2485" name="Google Shape;2485;p142"/>
          <p:cNvPicPr preferRelativeResize="0"/>
          <p:nvPr/>
        </p:nvPicPr>
        <p:blipFill rotWithShape="1">
          <a:blip r:embed="rId4">
            <a:alphaModFix amt="76000"/>
          </a:blip>
          <a:srcRect b="1765" l="0" r="0" t="1774"/>
          <a:stretch/>
        </p:blipFill>
        <p:spPr>
          <a:xfrm>
            <a:off x="437303" y="3867153"/>
            <a:ext cx="536950" cy="414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9" name="Shape 2489"/>
        <p:cNvGrpSpPr/>
        <p:nvPr/>
      </p:nvGrpSpPr>
      <p:grpSpPr>
        <a:xfrm>
          <a:off x="0" y="0"/>
          <a:ext cx="0" cy="0"/>
          <a:chOff x="0" y="0"/>
          <a:chExt cx="0" cy="0"/>
        </a:xfrm>
      </p:grpSpPr>
      <p:sp>
        <p:nvSpPr>
          <p:cNvPr id="2490" name="Google Shape;2490;p14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a:t>
            </a:r>
            <a:r>
              <a:rPr lang="en"/>
              <a:t> Minutes</a:t>
            </a:r>
            <a:endParaRPr/>
          </a:p>
        </p:txBody>
      </p:sp>
      <p:sp>
        <p:nvSpPr>
          <p:cNvPr id="2491" name="Google Shape;2491;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92" name="Google Shape;2492;p143"/>
          <p:cNvSpPr txBox="1"/>
          <p:nvPr>
            <p:ph idx="2" type="title"/>
          </p:nvPr>
        </p:nvSpPr>
        <p:spPr>
          <a:xfrm>
            <a:off x="274350" y="10533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2800">
                <a:latin typeface="Roboto Medium"/>
                <a:ea typeface="Roboto Medium"/>
                <a:cs typeface="Roboto Medium"/>
                <a:sym typeface="Roboto Medium"/>
              </a:rPr>
              <a:t>Activity:</a:t>
            </a:r>
            <a:r>
              <a:rPr lang="en" sz="2800"/>
              <a:t> </a:t>
            </a:r>
            <a:r>
              <a:rPr lang="en" sz="2800">
                <a:latin typeface="Roboto Light"/>
                <a:ea typeface="Roboto Light"/>
                <a:cs typeface="Roboto Light"/>
                <a:sym typeface="Roboto Light"/>
              </a:rPr>
              <a:t>Threat Modeling Step 6 - Risk Mitigation</a:t>
            </a:r>
            <a:endParaRPr/>
          </a:p>
          <a:p>
            <a:pPr indent="0" lvl="0" marL="0" rtl="0" algn="l">
              <a:spcBef>
                <a:spcPts val="800"/>
              </a:spcBef>
              <a:spcAft>
                <a:spcPts val="0"/>
              </a:spcAft>
              <a:buNone/>
            </a:pPr>
            <a:r>
              <a:rPr lang="en" sz="2000">
                <a:latin typeface="Roboto Light"/>
                <a:ea typeface="Roboto Light"/>
                <a:cs typeface="Roboto Light"/>
                <a:sym typeface="Roboto Light"/>
              </a:rPr>
              <a:t>In this activity, you will conceptualize</a:t>
            </a:r>
            <a:br>
              <a:rPr lang="en" sz="2000">
                <a:latin typeface="Roboto Light"/>
                <a:ea typeface="Roboto Light"/>
                <a:cs typeface="Roboto Light"/>
                <a:sym typeface="Roboto Light"/>
              </a:rPr>
            </a:br>
            <a:r>
              <a:rPr lang="en" sz="2000">
                <a:latin typeface="Roboto Light"/>
                <a:ea typeface="Roboto Light"/>
                <a:cs typeface="Roboto Light"/>
                <a:sym typeface="Roboto Light"/>
              </a:rPr>
              <a:t>a risk mitigation plan.</a:t>
            </a:r>
            <a:endParaRPr sz="2000">
              <a:solidFill>
                <a:srgbClr val="24292E"/>
              </a:solidFill>
              <a:latin typeface="Roboto Light"/>
              <a:ea typeface="Roboto Light"/>
              <a:cs typeface="Roboto Light"/>
              <a:sym typeface="Roboto Light"/>
            </a:endParaRPr>
          </a:p>
          <a:p>
            <a:pPr indent="0" lvl="0" marL="0" rtl="0" algn="l">
              <a:spcBef>
                <a:spcPts val="800"/>
              </a:spcBef>
              <a:spcAft>
                <a:spcPts val="800"/>
              </a:spcAft>
              <a:buNone/>
            </a:pPr>
            <a:r>
              <a:rPr i="1" lang="en" sz="2000">
                <a:solidFill>
                  <a:srgbClr val="24292E"/>
                </a:solidFill>
                <a:latin typeface="Roboto Light"/>
                <a:ea typeface="Roboto Light"/>
                <a:cs typeface="Roboto Light"/>
                <a:sym typeface="Roboto Light"/>
              </a:rPr>
              <a:t>I</a:t>
            </a:r>
            <a:r>
              <a:rPr i="1" lang="en" sz="2000">
                <a:solidFill>
                  <a:srgbClr val="24292E"/>
                </a:solidFill>
                <a:latin typeface="Roboto Light"/>
                <a:ea typeface="Roboto Light"/>
                <a:cs typeface="Roboto Light"/>
                <a:sym typeface="Roboto Light"/>
              </a:rPr>
              <a:t>nstructions shared on Slack.</a:t>
            </a:r>
            <a:endParaRPr i="1" sz="20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6" name="Shape 2496"/>
        <p:cNvGrpSpPr/>
        <p:nvPr/>
      </p:nvGrpSpPr>
      <p:grpSpPr>
        <a:xfrm>
          <a:off x="0" y="0"/>
          <a:ext cx="0" cy="0"/>
          <a:chOff x="0" y="0"/>
          <a:chExt cx="0" cy="0"/>
        </a:xfrm>
      </p:grpSpPr>
      <p:sp>
        <p:nvSpPr>
          <p:cNvPr id="2497" name="Google Shape;2497;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98" name="Google Shape;2498;p144"/>
          <p:cNvSpPr txBox="1"/>
          <p:nvPr/>
        </p:nvSpPr>
        <p:spPr>
          <a:xfrm>
            <a:off x="0" y="3557375"/>
            <a:ext cx="91440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Clr>
                <a:srgbClr val="000000"/>
              </a:buClr>
              <a:buSzPts val="1100"/>
              <a:buFont typeface="Arial"/>
              <a:buNone/>
            </a:pPr>
            <a:r>
              <a:rPr lang="en" sz="3000">
                <a:latin typeface="Roboto Light"/>
                <a:ea typeface="Roboto Light"/>
                <a:cs typeface="Roboto Light"/>
                <a:sym typeface="Roboto Light"/>
              </a:rPr>
              <a:t>Threat Modeling Step 6 - Risk Mitigation</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2" name="Shape 2502"/>
        <p:cNvGrpSpPr/>
        <p:nvPr/>
      </p:nvGrpSpPr>
      <p:grpSpPr>
        <a:xfrm>
          <a:off x="0" y="0"/>
          <a:ext cx="0" cy="0"/>
          <a:chOff x="0" y="0"/>
          <a:chExt cx="0" cy="0"/>
        </a:xfrm>
      </p:grpSpPr>
      <p:sp>
        <p:nvSpPr>
          <p:cNvPr id="2503" name="Google Shape;2503;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04" name="Google Shape;2504;p14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Class Objectives</a:t>
            </a:r>
            <a:endParaRPr sz="2400">
              <a:latin typeface="Roboto Medium"/>
              <a:ea typeface="Roboto Medium"/>
              <a:cs typeface="Roboto Medium"/>
              <a:sym typeface="Roboto Medium"/>
            </a:endParaRPr>
          </a:p>
        </p:txBody>
      </p:sp>
      <p:sp>
        <p:nvSpPr>
          <p:cNvPr id="2505" name="Google Shape;2505;p14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By the end of today’s class, you will be able to:</a:t>
            </a:r>
            <a:endParaRPr sz="1800">
              <a:latin typeface="Roboto"/>
              <a:ea typeface="Roboto"/>
              <a:cs typeface="Roboto"/>
              <a:sym typeface="Roboto"/>
            </a:endParaRPr>
          </a:p>
        </p:txBody>
      </p:sp>
      <p:sp>
        <p:nvSpPr>
          <p:cNvPr id="2506" name="Google Shape;2506;p1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9" name="Google Shape;2509;p145"/>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2510" name="Google Shape;2510;p145"/>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2511" name="Google Shape;2511;p145"/>
          <p:cNvPicPr preferRelativeResize="0"/>
          <p:nvPr/>
        </p:nvPicPr>
        <p:blipFill rotWithShape="1">
          <a:blip r:embed="rId5">
            <a:alphaModFix/>
          </a:blip>
          <a:srcRect b="1765" l="0" r="0" t="1774"/>
          <a:stretch/>
        </p:blipFill>
        <p:spPr>
          <a:xfrm>
            <a:off x="429768" y="3056198"/>
            <a:ext cx="785566" cy="606900"/>
          </a:xfrm>
          <a:prstGeom prst="rect">
            <a:avLst/>
          </a:prstGeom>
          <a:noFill/>
          <a:ln>
            <a:noFill/>
          </a:ln>
        </p:spPr>
      </p:pic>
      <p:sp>
        <p:nvSpPr>
          <p:cNvPr id="2512" name="Google Shape;2512;p145"/>
          <p:cNvSpPr txBox="1"/>
          <p:nvPr>
            <p:ph idx="1" type="subTitle"/>
          </p:nvPr>
        </p:nvSpPr>
        <p:spPr>
          <a:xfrm>
            <a:off x="1579100" y="1471200"/>
            <a:ext cx="6083100" cy="53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800"/>
              </a:spcAft>
              <a:buNone/>
            </a:pPr>
            <a:r>
              <a:rPr lang="en" sz="1800">
                <a:latin typeface="Roboto"/>
                <a:ea typeface="Roboto"/>
                <a:cs typeface="Roboto"/>
                <a:sym typeface="Roboto"/>
              </a:rPr>
              <a:t>Identify threat agents, possible attacks, and exploitable vulnerabilities relevant to a given asset.</a:t>
            </a:r>
            <a:endParaRPr sz="1800">
              <a:latin typeface="Roboto"/>
              <a:ea typeface="Roboto"/>
              <a:cs typeface="Roboto"/>
              <a:sym typeface="Roboto"/>
            </a:endParaRPr>
          </a:p>
        </p:txBody>
      </p:sp>
      <p:sp>
        <p:nvSpPr>
          <p:cNvPr id="2513" name="Google Shape;2513;p145"/>
          <p:cNvSpPr txBox="1"/>
          <p:nvPr>
            <p:ph idx="2" type="subTitle"/>
          </p:nvPr>
        </p:nvSpPr>
        <p:spPr>
          <a:xfrm>
            <a:off x="1562825" y="2233550"/>
            <a:ext cx="6099300" cy="60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800"/>
              </a:spcAft>
              <a:buNone/>
            </a:pPr>
            <a:r>
              <a:rPr lang="en" sz="1800">
                <a:latin typeface="Roboto"/>
                <a:ea typeface="Roboto"/>
                <a:cs typeface="Roboto"/>
                <a:sym typeface="Roboto"/>
              </a:rPr>
              <a:t>Prioritize risks based on likelihood and impact potential. </a:t>
            </a:r>
            <a:endParaRPr sz="1800">
              <a:latin typeface="Roboto"/>
              <a:ea typeface="Roboto"/>
              <a:cs typeface="Roboto"/>
              <a:sym typeface="Roboto"/>
            </a:endParaRPr>
          </a:p>
        </p:txBody>
      </p:sp>
      <p:sp>
        <p:nvSpPr>
          <p:cNvPr id="2514" name="Google Shape;2514;p145"/>
          <p:cNvSpPr txBox="1"/>
          <p:nvPr>
            <p:ph idx="3" type="subTitle"/>
          </p:nvPr>
        </p:nvSpPr>
        <p:spPr>
          <a:xfrm>
            <a:off x="1570958" y="3076275"/>
            <a:ext cx="60993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Choose and justify controls for a given risk.</a:t>
            </a:r>
            <a:endParaRPr sz="18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AAEBF2"/>
            </a:gs>
            <a:gs pos="100000">
              <a:srgbClr val="1AA0AE"/>
            </a:gs>
          </a:gsLst>
          <a:lin ang="5400012" scaled="0"/>
        </a:gradFill>
      </p:bgPr>
    </p:bg>
    <p:spTree>
      <p:nvGrpSpPr>
        <p:cNvPr id="2062" name="Shape 2062"/>
        <p:cNvGrpSpPr/>
        <p:nvPr/>
      </p:nvGrpSpPr>
      <p:grpSpPr>
        <a:xfrm>
          <a:off x="0" y="0"/>
          <a:ext cx="0" cy="0"/>
          <a:chOff x="0" y="0"/>
          <a:chExt cx="0" cy="0"/>
        </a:xfrm>
      </p:grpSpPr>
      <p:sp>
        <p:nvSpPr>
          <p:cNvPr id="2063" name="Google Shape;2063;p107"/>
          <p:cNvSpPr/>
          <p:nvPr/>
        </p:nvSpPr>
        <p:spPr>
          <a:xfrm>
            <a:off x="-28325" y="-9450"/>
            <a:ext cx="9172200" cy="5153100"/>
          </a:xfrm>
          <a:prstGeom prst="rect">
            <a:avLst/>
          </a:prstGeom>
          <a:gradFill>
            <a:gsLst>
              <a:gs pos="0">
                <a:srgbClr val="AAEBF2"/>
              </a:gs>
              <a:gs pos="100000">
                <a:srgbClr val="1AA0A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07"/>
          <p:cNvSpPr/>
          <p:nvPr/>
        </p:nvSpPr>
        <p:spPr>
          <a:xfrm flipH="1">
            <a:off x="2938800" y="757350"/>
            <a:ext cx="6205200" cy="4386300"/>
          </a:xfrm>
          <a:prstGeom prst="rtTriangl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065" name="Google Shape;2065;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6" name="Google Shape;2066;p107"/>
          <p:cNvSpPr/>
          <p:nvPr/>
        </p:nvSpPr>
        <p:spPr>
          <a:xfrm>
            <a:off x="913200" y="1163700"/>
            <a:ext cx="7317600" cy="28161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oboto"/>
                <a:ea typeface="Roboto"/>
                <a:cs typeface="Roboto"/>
                <a:sym typeface="Roboto"/>
              </a:rPr>
              <a:t>A</a:t>
            </a:r>
            <a:r>
              <a:rPr lang="en" sz="3600">
                <a:solidFill>
                  <a:schemeClr val="dk1"/>
                </a:solidFill>
                <a:latin typeface="Roboto Medium"/>
                <a:ea typeface="Roboto Medium"/>
                <a:cs typeface="Roboto Medium"/>
                <a:sym typeface="Roboto Medium"/>
              </a:rPr>
              <a:t> </a:t>
            </a:r>
            <a:r>
              <a:rPr lang="en" sz="3600">
                <a:solidFill>
                  <a:schemeClr val="dk1"/>
                </a:solidFill>
                <a:highlight>
                  <a:srgbClr val="FFD966"/>
                </a:highlight>
                <a:latin typeface="Roboto Medium"/>
                <a:ea typeface="Roboto Medium"/>
                <a:cs typeface="Roboto Medium"/>
                <a:sym typeface="Roboto Medium"/>
              </a:rPr>
              <a:t>vulnerability</a:t>
            </a:r>
            <a:r>
              <a:rPr lang="en" sz="3600">
                <a:solidFill>
                  <a:schemeClr val="dk1"/>
                </a:solidFill>
                <a:latin typeface="Roboto Medium"/>
                <a:ea typeface="Roboto Medium"/>
                <a:cs typeface="Roboto Medium"/>
                <a:sym typeface="Roboto Medium"/>
              </a:rPr>
              <a:t> </a:t>
            </a:r>
            <a:r>
              <a:rPr lang="en" sz="3600">
                <a:solidFill>
                  <a:schemeClr val="dk1"/>
                </a:solidFill>
                <a:latin typeface="Roboto"/>
                <a:ea typeface="Roboto"/>
                <a:cs typeface="Roboto"/>
                <a:sym typeface="Roboto"/>
              </a:rPr>
              <a:t>is an aspect of </a:t>
            </a:r>
            <a:br>
              <a:rPr lang="en" sz="3600">
                <a:solidFill>
                  <a:schemeClr val="dk1"/>
                </a:solidFill>
                <a:latin typeface="Roboto"/>
                <a:ea typeface="Roboto"/>
                <a:cs typeface="Roboto"/>
                <a:sym typeface="Roboto"/>
              </a:rPr>
            </a:br>
            <a:r>
              <a:rPr lang="en" sz="3600">
                <a:solidFill>
                  <a:schemeClr val="dk1"/>
                </a:solidFill>
                <a:latin typeface="Roboto"/>
                <a:ea typeface="Roboto"/>
                <a:cs typeface="Roboto"/>
                <a:sym typeface="Roboto"/>
              </a:rPr>
              <a:t>a business that can be exploited </a:t>
            </a:r>
            <a:br>
              <a:rPr lang="en" sz="3600">
                <a:solidFill>
                  <a:schemeClr val="dk1"/>
                </a:solidFill>
                <a:latin typeface="Roboto"/>
                <a:ea typeface="Roboto"/>
                <a:cs typeface="Roboto"/>
                <a:sym typeface="Roboto"/>
              </a:rPr>
            </a:br>
            <a:r>
              <a:rPr lang="en" sz="3600">
                <a:solidFill>
                  <a:schemeClr val="dk1"/>
                </a:solidFill>
                <a:latin typeface="Roboto"/>
                <a:ea typeface="Roboto"/>
                <a:cs typeface="Roboto"/>
                <a:sym typeface="Roboto"/>
              </a:rPr>
              <a:t>to compromise a </a:t>
            </a:r>
            <a:r>
              <a:rPr lang="en" sz="3600">
                <a:solidFill>
                  <a:schemeClr val="dk1"/>
                </a:solidFill>
                <a:latin typeface="Roboto"/>
                <a:ea typeface="Roboto"/>
                <a:cs typeface="Roboto"/>
                <a:sym typeface="Roboto"/>
              </a:rPr>
              <a:t>system’s</a:t>
            </a:r>
            <a:r>
              <a:rPr lang="en" sz="3600">
                <a:solidFill>
                  <a:schemeClr val="dk1"/>
                </a:solidFill>
                <a:latin typeface="Roboto"/>
                <a:ea typeface="Roboto"/>
                <a:cs typeface="Roboto"/>
                <a:sym typeface="Roboto"/>
              </a:rPr>
              <a:t> CIA.</a:t>
            </a:r>
            <a:endParaRPr/>
          </a:p>
        </p:txBody>
      </p:sp>
      <p:pic>
        <p:nvPicPr>
          <p:cNvPr id="2067" name="Google Shape;2067;p107"/>
          <p:cNvPicPr preferRelativeResize="0"/>
          <p:nvPr/>
        </p:nvPicPr>
        <p:blipFill>
          <a:blip r:embed="rId3">
            <a:alphaModFix/>
          </a:blip>
          <a:stretch>
            <a:fillRect/>
          </a:stretch>
        </p:blipFill>
        <p:spPr>
          <a:xfrm>
            <a:off x="217575" y="304326"/>
            <a:ext cx="1517549" cy="1517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AAEBF2"/>
            </a:gs>
            <a:gs pos="100000">
              <a:srgbClr val="1AA0AE"/>
            </a:gs>
          </a:gsLst>
          <a:lin ang="5400012" scaled="0"/>
        </a:gradFill>
      </p:bgPr>
    </p:bg>
    <p:spTree>
      <p:nvGrpSpPr>
        <p:cNvPr id="2071" name="Shape 2071"/>
        <p:cNvGrpSpPr/>
        <p:nvPr/>
      </p:nvGrpSpPr>
      <p:grpSpPr>
        <a:xfrm>
          <a:off x="0" y="0"/>
          <a:ext cx="0" cy="0"/>
          <a:chOff x="0" y="0"/>
          <a:chExt cx="0" cy="0"/>
        </a:xfrm>
      </p:grpSpPr>
      <p:sp>
        <p:nvSpPr>
          <p:cNvPr id="2072" name="Google Shape;2072;p108"/>
          <p:cNvSpPr/>
          <p:nvPr/>
        </p:nvSpPr>
        <p:spPr>
          <a:xfrm>
            <a:off x="-28325" y="-9450"/>
            <a:ext cx="9172200" cy="5153100"/>
          </a:xfrm>
          <a:prstGeom prst="rect">
            <a:avLst/>
          </a:prstGeom>
          <a:gradFill>
            <a:gsLst>
              <a:gs pos="0">
                <a:srgbClr val="AAEBF2"/>
              </a:gs>
              <a:gs pos="100000">
                <a:srgbClr val="1AA0A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08"/>
          <p:cNvSpPr/>
          <p:nvPr/>
        </p:nvSpPr>
        <p:spPr>
          <a:xfrm flipH="1">
            <a:off x="2938800" y="757350"/>
            <a:ext cx="6205200" cy="4386300"/>
          </a:xfrm>
          <a:prstGeom prst="rtTriangl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074" name="Google Shape;2074;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5" name="Google Shape;2075;p108"/>
          <p:cNvSpPr/>
          <p:nvPr/>
        </p:nvSpPr>
        <p:spPr>
          <a:xfrm>
            <a:off x="913200" y="1163700"/>
            <a:ext cx="7317600" cy="28161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oboto"/>
                <a:ea typeface="Roboto"/>
                <a:cs typeface="Roboto"/>
                <a:sym typeface="Roboto"/>
              </a:rPr>
              <a:t>A</a:t>
            </a:r>
            <a:r>
              <a:rPr lang="en" sz="3600">
                <a:solidFill>
                  <a:schemeClr val="dk1"/>
                </a:solidFill>
                <a:latin typeface="Roboto Medium"/>
                <a:ea typeface="Roboto Medium"/>
                <a:cs typeface="Roboto Medium"/>
                <a:sym typeface="Roboto Medium"/>
              </a:rPr>
              <a:t> </a:t>
            </a:r>
            <a:r>
              <a:rPr lang="en" sz="3600">
                <a:solidFill>
                  <a:schemeClr val="dk1"/>
                </a:solidFill>
                <a:highlight>
                  <a:srgbClr val="FFD966"/>
                </a:highlight>
                <a:latin typeface="Roboto Medium"/>
                <a:ea typeface="Roboto Medium"/>
                <a:cs typeface="Roboto Medium"/>
                <a:sym typeface="Roboto Medium"/>
              </a:rPr>
              <a:t>threat</a:t>
            </a:r>
            <a:r>
              <a:rPr lang="en" sz="3600">
                <a:solidFill>
                  <a:schemeClr val="dk1"/>
                </a:solidFill>
                <a:latin typeface="Roboto Medium"/>
                <a:ea typeface="Roboto Medium"/>
                <a:cs typeface="Roboto Medium"/>
                <a:sym typeface="Roboto Medium"/>
              </a:rPr>
              <a:t> </a:t>
            </a:r>
            <a:r>
              <a:rPr lang="en" sz="3600">
                <a:solidFill>
                  <a:schemeClr val="dk1"/>
                </a:solidFill>
                <a:latin typeface="Roboto"/>
                <a:ea typeface="Roboto"/>
                <a:cs typeface="Roboto"/>
                <a:sym typeface="Roboto"/>
              </a:rPr>
              <a:t>is an actor that </a:t>
            </a:r>
            <a:br>
              <a:rPr lang="en" sz="3600">
                <a:solidFill>
                  <a:schemeClr val="dk1"/>
                </a:solidFill>
                <a:latin typeface="Roboto"/>
                <a:ea typeface="Roboto"/>
                <a:cs typeface="Roboto"/>
                <a:sym typeface="Roboto"/>
              </a:rPr>
            </a:br>
            <a:r>
              <a:rPr lang="en" sz="3600">
                <a:solidFill>
                  <a:schemeClr val="dk1"/>
                </a:solidFill>
                <a:latin typeface="Roboto"/>
                <a:ea typeface="Roboto"/>
                <a:cs typeface="Roboto"/>
                <a:sym typeface="Roboto"/>
              </a:rPr>
              <a:t>might exploit a vulnerability.</a:t>
            </a:r>
            <a:endParaRPr sz="3600">
              <a:solidFill>
                <a:schemeClr val="dk1"/>
              </a:solidFill>
              <a:latin typeface="Roboto"/>
              <a:ea typeface="Roboto"/>
              <a:cs typeface="Roboto"/>
              <a:sym typeface="Roboto"/>
            </a:endParaRPr>
          </a:p>
        </p:txBody>
      </p:sp>
      <p:pic>
        <p:nvPicPr>
          <p:cNvPr id="2076" name="Google Shape;2076;p108"/>
          <p:cNvPicPr preferRelativeResize="0"/>
          <p:nvPr/>
        </p:nvPicPr>
        <p:blipFill>
          <a:blip r:embed="rId3">
            <a:alphaModFix/>
          </a:blip>
          <a:stretch>
            <a:fillRect/>
          </a:stretch>
        </p:blipFill>
        <p:spPr>
          <a:xfrm>
            <a:off x="217575" y="304326"/>
            <a:ext cx="1517549" cy="1517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AAEBF2"/>
            </a:gs>
            <a:gs pos="100000">
              <a:srgbClr val="1AA0AE"/>
            </a:gs>
          </a:gsLst>
          <a:lin ang="5400012" scaled="0"/>
        </a:gradFill>
      </p:bgPr>
    </p:bg>
    <p:spTree>
      <p:nvGrpSpPr>
        <p:cNvPr id="2080" name="Shape 2080"/>
        <p:cNvGrpSpPr/>
        <p:nvPr/>
      </p:nvGrpSpPr>
      <p:grpSpPr>
        <a:xfrm>
          <a:off x="0" y="0"/>
          <a:ext cx="0" cy="0"/>
          <a:chOff x="0" y="0"/>
          <a:chExt cx="0" cy="0"/>
        </a:xfrm>
      </p:grpSpPr>
      <p:sp>
        <p:nvSpPr>
          <p:cNvPr id="2081" name="Google Shape;2081;p109"/>
          <p:cNvSpPr/>
          <p:nvPr/>
        </p:nvSpPr>
        <p:spPr>
          <a:xfrm>
            <a:off x="-28325" y="-9450"/>
            <a:ext cx="9172200" cy="5153100"/>
          </a:xfrm>
          <a:prstGeom prst="rect">
            <a:avLst/>
          </a:prstGeom>
          <a:gradFill>
            <a:gsLst>
              <a:gs pos="0">
                <a:srgbClr val="AAEBF2"/>
              </a:gs>
              <a:gs pos="100000">
                <a:srgbClr val="1AA0A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09"/>
          <p:cNvSpPr/>
          <p:nvPr/>
        </p:nvSpPr>
        <p:spPr>
          <a:xfrm flipH="1">
            <a:off x="2938800" y="757350"/>
            <a:ext cx="6205200" cy="4386300"/>
          </a:xfrm>
          <a:prstGeom prst="rtTriangl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083" name="Google Shape;208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4" name="Google Shape;2084;p109"/>
          <p:cNvSpPr/>
          <p:nvPr/>
        </p:nvSpPr>
        <p:spPr>
          <a:xfrm>
            <a:off x="913200" y="1163700"/>
            <a:ext cx="7317600" cy="28161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oboto"/>
                <a:ea typeface="Roboto"/>
                <a:cs typeface="Roboto"/>
                <a:sym typeface="Roboto"/>
              </a:rPr>
              <a:t>A</a:t>
            </a:r>
            <a:r>
              <a:rPr lang="en" sz="3600">
                <a:solidFill>
                  <a:schemeClr val="dk1"/>
                </a:solidFill>
                <a:latin typeface="Roboto Medium"/>
                <a:ea typeface="Roboto Medium"/>
                <a:cs typeface="Roboto Medium"/>
                <a:sym typeface="Roboto Medium"/>
              </a:rPr>
              <a:t> </a:t>
            </a:r>
            <a:r>
              <a:rPr lang="en" sz="3600">
                <a:solidFill>
                  <a:schemeClr val="dk1"/>
                </a:solidFill>
                <a:highlight>
                  <a:srgbClr val="FFD966"/>
                </a:highlight>
                <a:latin typeface="Roboto Medium"/>
                <a:ea typeface="Roboto Medium"/>
                <a:cs typeface="Roboto Medium"/>
                <a:sym typeface="Roboto Medium"/>
              </a:rPr>
              <a:t>risk</a:t>
            </a:r>
            <a:r>
              <a:rPr lang="en" sz="3600">
                <a:solidFill>
                  <a:schemeClr val="dk1"/>
                </a:solidFill>
                <a:latin typeface="Roboto Medium"/>
                <a:ea typeface="Roboto Medium"/>
                <a:cs typeface="Roboto Medium"/>
                <a:sym typeface="Roboto Medium"/>
              </a:rPr>
              <a:t> </a:t>
            </a:r>
            <a:r>
              <a:rPr lang="en" sz="3600">
                <a:solidFill>
                  <a:schemeClr val="dk1"/>
                </a:solidFill>
                <a:latin typeface="Roboto"/>
                <a:ea typeface="Roboto"/>
                <a:cs typeface="Roboto"/>
                <a:sym typeface="Roboto"/>
              </a:rPr>
              <a:t>is the possibility</a:t>
            </a:r>
            <a:r>
              <a:rPr i="1" lang="en" sz="3600">
                <a:solidFill>
                  <a:schemeClr val="dk1"/>
                </a:solidFill>
                <a:latin typeface="Roboto"/>
                <a:ea typeface="Roboto"/>
                <a:cs typeface="Roboto"/>
                <a:sym typeface="Roboto"/>
              </a:rPr>
              <a:t> </a:t>
            </a:r>
            <a:br>
              <a:rPr i="1" lang="en" sz="3600">
                <a:solidFill>
                  <a:schemeClr val="dk1"/>
                </a:solidFill>
                <a:latin typeface="Roboto"/>
                <a:ea typeface="Roboto"/>
                <a:cs typeface="Roboto"/>
                <a:sym typeface="Roboto"/>
              </a:rPr>
            </a:br>
            <a:r>
              <a:rPr lang="en" sz="3600">
                <a:solidFill>
                  <a:schemeClr val="dk1"/>
                </a:solidFill>
                <a:latin typeface="Roboto"/>
                <a:ea typeface="Roboto"/>
                <a:cs typeface="Roboto"/>
                <a:sym typeface="Roboto"/>
              </a:rPr>
              <a:t>of losing something valuable.</a:t>
            </a:r>
            <a:endParaRPr sz="3600">
              <a:solidFill>
                <a:schemeClr val="dk1"/>
              </a:solidFill>
              <a:latin typeface="Roboto"/>
              <a:ea typeface="Roboto"/>
              <a:cs typeface="Roboto"/>
              <a:sym typeface="Roboto"/>
            </a:endParaRPr>
          </a:p>
        </p:txBody>
      </p:sp>
      <p:pic>
        <p:nvPicPr>
          <p:cNvPr id="2085" name="Google Shape;2085;p109"/>
          <p:cNvPicPr preferRelativeResize="0"/>
          <p:nvPr/>
        </p:nvPicPr>
        <p:blipFill>
          <a:blip r:embed="rId3">
            <a:alphaModFix/>
          </a:blip>
          <a:stretch>
            <a:fillRect/>
          </a:stretch>
        </p:blipFill>
        <p:spPr>
          <a:xfrm>
            <a:off x="217575" y="304326"/>
            <a:ext cx="1517549" cy="1517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9" name="Shape 2089"/>
        <p:cNvGrpSpPr/>
        <p:nvPr/>
      </p:nvGrpSpPr>
      <p:grpSpPr>
        <a:xfrm>
          <a:off x="0" y="0"/>
          <a:ext cx="0" cy="0"/>
          <a:chOff x="0" y="0"/>
          <a:chExt cx="0" cy="0"/>
        </a:xfrm>
      </p:grpSpPr>
      <p:sp>
        <p:nvSpPr>
          <p:cNvPr id="2090" name="Google Shape;2090;p110"/>
          <p:cNvSpPr/>
          <p:nvPr/>
        </p:nvSpPr>
        <p:spPr>
          <a:xfrm>
            <a:off x="-28325" y="-9450"/>
            <a:ext cx="9172200" cy="5153100"/>
          </a:xfrm>
          <a:prstGeom prst="rect">
            <a:avLst/>
          </a:prstGeom>
          <a:gradFill>
            <a:gsLst>
              <a:gs pos="0">
                <a:srgbClr val="AAEBF2"/>
              </a:gs>
              <a:gs pos="100000">
                <a:srgbClr val="1AA0A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10"/>
          <p:cNvSpPr/>
          <p:nvPr/>
        </p:nvSpPr>
        <p:spPr>
          <a:xfrm flipH="1">
            <a:off x="2938800" y="757350"/>
            <a:ext cx="6205200" cy="4386300"/>
          </a:xfrm>
          <a:prstGeom prst="rtTriangl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092" name="Google Shape;2092;p110"/>
          <p:cNvSpPr/>
          <p:nvPr/>
        </p:nvSpPr>
        <p:spPr>
          <a:xfrm>
            <a:off x="349825" y="691850"/>
            <a:ext cx="8386500" cy="4083900"/>
          </a:xfrm>
          <a:prstGeom prst="roundRect">
            <a:avLst>
              <a:gd fmla="val 4414" name="adj"/>
            </a:avLst>
          </a:prstGeom>
          <a:solidFill>
            <a:srgbClr val="F3F3F3"/>
          </a:solidFill>
          <a:ln>
            <a:noFill/>
          </a:ln>
          <a:effectLst>
            <a:outerShdw blurRad="2857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1"/>
              </a:solidFill>
              <a:latin typeface="Roboto"/>
              <a:ea typeface="Roboto"/>
              <a:cs typeface="Roboto"/>
              <a:sym typeface="Roboto"/>
            </a:endParaRPr>
          </a:p>
        </p:txBody>
      </p:sp>
      <p:sp>
        <p:nvSpPr>
          <p:cNvPr id="2093" name="Google Shape;2093;p110"/>
          <p:cNvSpPr/>
          <p:nvPr/>
        </p:nvSpPr>
        <p:spPr>
          <a:xfrm>
            <a:off x="650000" y="863525"/>
            <a:ext cx="7793700" cy="1074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10"/>
          <p:cNvSpPr/>
          <p:nvPr/>
        </p:nvSpPr>
        <p:spPr>
          <a:xfrm>
            <a:off x="650000" y="2067175"/>
            <a:ext cx="7793700" cy="1013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10"/>
          <p:cNvSpPr/>
          <p:nvPr/>
        </p:nvSpPr>
        <p:spPr>
          <a:xfrm>
            <a:off x="650000" y="3307625"/>
            <a:ext cx="7833600" cy="11850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Management And Threat Modeling</a:t>
            </a:r>
            <a:endParaRPr/>
          </a:p>
        </p:txBody>
      </p:sp>
      <p:sp>
        <p:nvSpPr>
          <p:cNvPr id="2097" name="Google Shape;2097;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8" name="Google Shape;2098;p110"/>
          <p:cNvSpPr txBox="1"/>
          <p:nvPr>
            <p:ph idx="3" type="body"/>
          </p:nvPr>
        </p:nvSpPr>
        <p:spPr>
          <a:xfrm>
            <a:off x="3393600" y="984825"/>
            <a:ext cx="5295600" cy="822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U</a:t>
            </a:r>
            <a:r>
              <a:rPr lang="en" sz="1800"/>
              <a:t>nderstanding what risks face an organization</a:t>
            </a:r>
            <a:r>
              <a:rPr lang="en" sz="1800"/>
              <a:t>,</a:t>
            </a:r>
            <a:r>
              <a:rPr lang="en" sz="1800"/>
              <a:t> which are most severe, and which are most likely. </a:t>
            </a:r>
            <a:endParaRPr sz="1800"/>
          </a:p>
        </p:txBody>
      </p:sp>
      <p:sp>
        <p:nvSpPr>
          <p:cNvPr id="2099" name="Google Shape;2099;p110"/>
          <p:cNvSpPr txBox="1"/>
          <p:nvPr/>
        </p:nvSpPr>
        <p:spPr>
          <a:xfrm>
            <a:off x="724650" y="863524"/>
            <a:ext cx="2935200" cy="10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Medium"/>
                <a:ea typeface="Roboto Medium"/>
                <a:cs typeface="Roboto Medium"/>
                <a:sym typeface="Roboto Medium"/>
              </a:rPr>
              <a:t>Risk Analysis </a:t>
            </a:r>
            <a:endParaRPr sz="2400">
              <a:latin typeface="Roboto Medium"/>
              <a:ea typeface="Roboto Medium"/>
              <a:cs typeface="Roboto Medium"/>
              <a:sym typeface="Roboto Medium"/>
            </a:endParaRPr>
          </a:p>
        </p:txBody>
      </p:sp>
      <p:sp>
        <p:nvSpPr>
          <p:cNvPr id="2100" name="Google Shape;2100;p110"/>
          <p:cNvSpPr txBox="1"/>
          <p:nvPr/>
        </p:nvSpPr>
        <p:spPr>
          <a:xfrm>
            <a:off x="724650" y="2067150"/>
            <a:ext cx="2935200" cy="10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Risk Management</a:t>
            </a:r>
            <a:endParaRPr sz="2400">
              <a:latin typeface="Roboto Medium"/>
              <a:ea typeface="Roboto Medium"/>
              <a:cs typeface="Roboto Medium"/>
              <a:sym typeface="Roboto Medium"/>
            </a:endParaRPr>
          </a:p>
        </p:txBody>
      </p:sp>
      <p:sp>
        <p:nvSpPr>
          <p:cNvPr id="2101" name="Google Shape;2101;p110"/>
          <p:cNvSpPr txBox="1"/>
          <p:nvPr/>
        </p:nvSpPr>
        <p:spPr>
          <a:xfrm>
            <a:off x="724650" y="3307625"/>
            <a:ext cx="2935200" cy="118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Threat Modeling</a:t>
            </a:r>
            <a:endParaRPr sz="2400">
              <a:latin typeface="Roboto Medium"/>
              <a:ea typeface="Roboto Medium"/>
              <a:cs typeface="Roboto Medium"/>
              <a:sym typeface="Roboto Medium"/>
            </a:endParaRPr>
          </a:p>
        </p:txBody>
      </p:sp>
      <p:sp>
        <p:nvSpPr>
          <p:cNvPr id="2102" name="Google Shape;2102;p110"/>
          <p:cNvSpPr txBox="1"/>
          <p:nvPr/>
        </p:nvSpPr>
        <p:spPr>
          <a:xfrm>
            <a:off x="3711500" y="2108600"/>
            <a:ext cx="4772100" cy="97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Using the results of risk analysis to create a plan for preventing likely risks. </a:t>
            </a:r>
            <a:endParaRPr/>
          </a:p>
        </p:txBody>
      </p:sp>
      <p:sp>
        <p:nvSpPr>
          <p:cNvPr id="2103" name="Google Shape;2103;p110"/>
          <p:cNvSpPr txBox="1"/>
          <p:nvPr/>
        </p:nvSpPr>
        <p:spPr>
          <a:xfrm>
            <a:off x="3659850" y="3307625"/>
            <a:ext cx="4941900" cy="10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700">
                <a:solidFill>
                  <a:schemeClr val="dk1"/>
                </a:solidFill>
                <a:latin typeface="Roboto"/>
                <a:ea typeface="Roboto"/>
                <a:cs typeface="Roboto"/>
                <a:sym typeface="Roboto"/>
              </a:rPr>
              <a:t>Determining which attacks an organization is most likely to experience, who is most likely to launch them, and what actions can be done to prevent them. </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7" name="Shape 2107"/>
        <p:cNvGrpSpPr/>
        <p:nvPr/>
      </p:nvGrpSpPr>
      <p:grpSpPr>
        <a:xfrm>
          <a:off x="0" y="0"/>
          <a:ext cx="0" cy="0"/>
          <a:chOff x="0" y="0"/>
          <a:chExt cx="0" cy="0"/>
        </a:xfrm>
      </p:grpSpPr>
      <p:sp>
        <p:nvSpPr>
          <p:cNvPr id="2108" name="Google Shape;2108;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Remember: </a:t>
            </a:r>
            <a:r>
              <a:rPr lang="en">
                <a:solidFill>
                  <a:schemeClr val="dk1"/>
                </a:solidFill>
              </a:rPr>
              <a:t>What is a business’s primary objective?</a:t>
            </a:r>
            <a:endParaRPr/>
          </a:p>
        </p:txBody>
      </p:sp>
      <p:sp>
        <p:nvSpPr>
          <p:cNvPr id="2109" name="Google Shape;2109;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2400"/>
              <a:t>Profit!</a:t>
            </a:r>
            <a:endParaRPr sz="2400"/>
          </a:p>
        </p:txBody>
      </p:sp>
      <p:sp>
        <p:nvSpPr>
          <p:cNvPr id="2110" name="Google Shape;2110;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1" name="Google Shape;2111;p111"/>
          <p:cNvSpPr txBox="1"/>
          <p:nvPr>
            <p:ph idx="3" type="subTitle"/>
          </p:nvPr>
        </p:nvSpPr>
        <p:spPr>
          <a:xfrm>
            <a:off x="52250" y="137031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b="1" lang="en" sz="1600">
                <a:solidFill>
                  <a:schemeClr val="dk1"/>
                </a:solidFill>
              </a:rPr>
              <a:t>Risk management </a:t>
            </a:r>
            <a:r>
              <a:rPr lang="en" sz="1600">
                <a:solidFill>
                  <a:schemeClr val="dk1"/>
                </a:solidFill>
              </a:rPr>
              <a:t>and</a:t>
            </a:r>
            <a:r>
              <a:rPr b="1" lang="en" sz="1600">
                <a:solidFill>
                  <a:schemeClr val="dk1"/>
                </a:solidFill>
              </a:rPr>
              <a:t> threat modeling</a:t>
            </a:r>
            <a:r>
              <a:rPr lang="en" sz="1600">
                <a:solidFill>
                  <a:schemeClr val="dk1"/>
                </a:solidFill>
              </a:rPr>
              <a:t> directly contribute to business profit.</a:t>
            </a:r>
            <a:endParaRPr sz="1600"/>
          </a:p>
        </p:txBody>
      </p:sp>
      <p:sp>
        <p:nvSpPr>
          <p:cNvPr id="2112" name="Google Shape;2112;p111"/>
          <p:cNvSpPr txBox="1"/>
          <p:nvPr>
            <p:ph idx="4" type="subTitle"/>
          </p:nvPr>
        </p:nvSpPr>
        <p:spPr>
          <a:xfrm>
            <a:off x="-12225" y="2306750"/>
            <a:ext cx="8763600" cy="5337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sz="1600">
                <a:solidFill>
                  <a:schemeClr val="dk1"/>
                </a:solidFill>
              </a:rPr>
              <a:t>Risk analysis</a:t>
            </a:r>
            <a:r>
              <a:rPr lang="en" sz="1600">
                <a:solidFill>
                  <a:schemeClr val="dk1"/>
                </a:solidFill>
              </a:rPr>
              <a:t> quantifies</a:t>
            </a:r>
            <a:r>
              <a:rPr i="1" lang="en" sz="1600">
                <a:solidFill>
                  <a:schemeClr val="dk1"/>
                </a:solidFill>
              </a:rPr>
              <a:t> </a:t>
            </a:r>
            <a:r>
              <a:rPr lang="en" sz="1600">
                <a:solidFill>
                  <a:schemeClr val="dk1"/>
                </a:solidFill>
              </a:rPr>
              <a:t>how much a business needs to spend in the event of a given security break. </a:t>
            </a:r>
            <a:endParaRPr sz="1600"/>
          </a:p>
        </p:txBody>
      </p:sp>
      <p:sp>
        <p:nvSpPr>
          <p:cNvPr id="2113" name="Google Shape;2113;p111"/>
          <p:cNvSpPr txBox="1"/>
          <p:nvPr>
            <p:ph idx="5" type="subTitle"/>
          </p:nvPr>
        </p:nvSpPr>
        <p:spPr>
          <a:xfrm>
            <a:off x="0" y="3149475"/>
            <a:ext cx="8763600" cy="5337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sz="1600">
                <a:solidFill>
                  <a:schemeClr val="dk1"/>
                </a:solidFill>
              </a:rPr>
              <a:t>Risks are measured in financial figures, which businesses use to prioritize</a:t>
            </a:r>
            <a:r>
              <a:rPr lang="en" sz="1600">
                <a:solidFill>
                  <a:schemeClr val="dk1"/>
                </a:solidFill>
              </a:rPr>
              <a:t> threats.</a:t>
            </a:r>
            <a:endParaRPr sz="1600">
              <a:solidFill>
                <a:schemeClr val="dk1"/>
              </a:solidFill>
            </a:endParaRPr>
          </a:p>
        </p:txBody>
      </p:sp>
      <p:sp>
        <p:nvSpPr>
          <p:cNvPr id="2114" name="Google Shape;2114;p111"/>
          <p:cNvSpPr txBox="1"/>
          <p:nvPr>
            <p:ph idx="6" type="subTitle"/>
          </p:nvPr>
        </p:nvSpPr>
        <p:spPr>
          <a:xfrm>
            <a:off x="-12300" y="3992127"/>
            <a:ext cx="9168600" cy="5337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sz="1600">
                <a:solidFill>
                  <a:schemeClr val="dk1"/>
                </a:solidFill>
              </a:rPr>
              <a:t>Threat modeling</a:t>
            </a:r>
            <a:r>
              <a:rPr lang="en" sz="1600">
                <a:solidFill>
                  <a:schemeClr val="dk1"/>
                </a:solidFill>
              </a:rPr>
              <a:t> results are shared upwards to the executives who make the major business decisions.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